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89" r:id="rId4"/>
    <p:sldId id="293" r:id="rId5"/>
    <p:sldId id="287" r:id="rId6"/>
    <p:sldId id="269" r:id="rId7"/>
    <p:sldId id="294" r:id="rId8"/>
    <p:sldId id="295" r:id="rId9"/>
    <p:sldId id="296" r:id="rId10"/>
    <p:sldId id="297" r:id="rId11"/>
    <p:sldId id="298" r:id="rId12"/>
    <p:sldId id="299" r:id="rId13"/>
    <p:sldId id="300"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E1844B"/>
    <a:srgbClr val="FFFF33"/>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65" autoAdjust="0"/>
    <p:restoredTop sz="95332" autoAdjust="0"/>
  </p:normalViewPr>
  <p:slideViewPr>
    <p:cSldViewPr snapToGrid="0">
      <p:cViewPr varScale="1">
        <p:scale>
          <a:sx n="73" d="100"/>
          <a:sy n="73" d="100"/>
        </p:scale>
        <p:origin x="70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B5DAD1F9-5E93-49CA-8539-EFC25FEE0374}" type="datetimeFigureOut">
              <a:rPr lang="nl-NL" smtClean="0"/>
              <a:t>8-1-2018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C731F66-B985-4FDD-AD53-E97C19ED9BD8}" type="slidenum">
              <a:rPr lang="nl-NL" smtClean="0"/>
              <a:t>‹nr.›</a:t>
            </a:fld>
            <a:endParaRPr lang="nl-NL"/>
          </a:p>
        </p:txBody>
      </p:sp>
    </p:spTree>
    <p:extLst>
      <p:ext uri="{BB962C8B-B14F-4D97-AF65-F5344CB8AC3E}">
        <p14:creationId xmlns:p14="http://schemas.microsoft.com/office/powerpoint/2010/main" val="3184132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5DAD1F9-5E93-49CA-8539-EFC25FEE0374}" type="datetimeFigureOut">
              <a:rPr lang="nl-NL" smtClean="0"/>
              <a:t>8-1-2018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C731F66-B985-4FDD-AD53-E97C19ED9BD8}" type="slidenum">
              <a:rPr lang="nl-NL" smtClean="0"/>
              <a:t>‹nr.›</a:t>
            </a:fld>
            <a:endParaRPr lang="nl-NL"/>
          </a:p>
        </p:txBody>
      </p:sp>
    </p:spTree>
    <p:extLst>
      <p:ext uri="{BB962C8B-B14F-4D97-AF65-F5344CB8AC3E}">
        <p14:creationId xmlns:p14="http://schemas.microsoft.com/office/powerpoint/2010/main" val="168965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5DAD1F9-5E93-49CA-8539-EFC25FEE0374}" type="datetimeFigureOut">
              <a:rPr lang="nl-NL" smtClean="0"/>
              <a:t>8-1-2018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C731F66-B985-4FDD-AD53-E97C19ED9BD8}" type="slidenum">
              <a:rPr lang="nl-NL" smtClean="0"/>
              <a:t>‹nr.›</a:t>
            </a:fld>
            <a:endParaRPr lang="nl-NL"/>
          </a:p>
        </p:txBody>
      </p:sp>
    </p:spTree>
    <p:extLst>
      <p:ext uri="{BB962C8B-B14F-4D97-AF65-F5344CB8AC3E}">
        <p14:creationId xmlns:p14="http://schemas.microsoft.com/office/powerpoint/2010/main" val="323546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5DAD1F9-5E93-49CA-8539-EFC25FEE0374}" type="datetimeFigureOut">
              <a:rPr lang="nl-NL" smtClean="0"/>
              <a:t>8-1-2018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C731F66-B985-4FDD-AD53-E97C19ED9BD8}" type="slidenum">
              <a:rPr lang="nl-NL" smtClean="0"/>
              <a:t>‹nr.›</a:t>
            </a:fld>
            <a:endParaRPr lang="nl-NL"/>
          </a:p>
        </p:txBody>
      </p:sp>
    </p:spTree>
    <p:extLst>
      <p:ext uri="{BB962C8B-B14F-4D97-AF65-F5344CB8AC3E}">
        <p14:creationId xmlns:p14="http://schemas.microsoft.com/office/powerpoint/2010/main" val="4257534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B5DAD1F9-5E93-49CA-8539-EFC25FEE0374}" type="datetimeFigureOut">
              <a:rPr lang="nl-NL" smtClean="0"/>
              <a:t>8-1-2018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C731F66-B985-4FDD-AD53-E97C19ED9BD8}" type="slidenum">
              <a:rPr lang="nl-NL" smtClean="0"/>
              <a:t>‹nr.›</a:t>
            </a:fld>
            <a:endParaRPr lang="nl-NL"/>
          </a:p>
        </p:txBody>
      </p:sp>
    </p:spTree>
    <p:extLst>
      <p:ext uri="{BB962C8B-B14F-4D97-AF65-F5344CB8AC3E}">
        <p14:creationId xmlns:p14="http://schemas.microsoft.com/office/powerpoint/2010/main" val="3095615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B5DAD1F9-5E93-49CA-8539-EFC25FEE0374}" type="datetimeFigureOut">
              <a:rPr lang="nl-NL" smtClean="0"/>
              <a:t>8-1-2018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C731F66-B985-4FDD-AD53-E97C19ED9BD8}" type="slidenum">
              <a:rPr lang="nl-NL" smtClean="0"/>
              <a:t>‹nr.›</a:t>
            </a:fld>
            <a:endParaRPr lang="nl-NL"/>
          </a:p>
        </p:txBody>
      </p:sp>
    </p:spTree>
    <p:extLst>
      <p:ext uri="{BB962C8B-B14F-4D97-AF65-F5344CB8AC3E}">
        <p14:creationId xmlns:p14="http://schemas.microsoft.com/office/powerpoint/2010/main" val="3489286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B5DAD1F9-5E93-49CA-8539-EFC25FEE0374}" type="datetimeFigureOut">
              <a:rPr lang="nl-NL" smtClean="0"/>
              <a:t>8-1-2018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0C731F66-B985-4FDD-AD53-E97C19ED9BD8}" type="slidenum">
              <a:rPr lang="nl-NL" smtClean="0"/>
              <a:t>‹nr.›</a:t>
            </a:fld>
            <a:endParaRPr lang="nl-NL"/>
          </a:p>
        </p:txBody>
      </p:sp>
    </p:spTree>
    <p:extLst>
      <p:ext uri="{BB962C8B-B14F-4D97-AF65-F5344CB8AC3E}">
        <p14:creationId xmlns:p14="http://schemas.microsoft.com/office/powerpoint/2010/main" val="3321583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B5DAD1F9-5E93-49CA-8539-EFC25FEE0374}" type="datetimeFigureOut">
              <a:rPr lang="nl-NL" smtClean="0"/>
              <a:t>8-1-2018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0C731F66-B985-4FDD-AD53-E97C19ED9BD8}" type="slidenum">
              <a:rPr lang="nl-NL" smtClean="0"/>
              <a:t>‹nr.›</a:t>
            </a:fld>
            <a:endParaRPr lang="nl-NL"/>
          </a:p>
        </p:txBody>
      </p:sp>
    </p:spTree>
    <p:extLst>
      <p:ext uri="{BB962C8B-B14F-4D97-AF65-F5344CB8AC3E}">
        <p14:creationId xmlns:p14="http://schemas.microsoft.com/office/powerpoint/2010/main" val="723808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5DAD1F9-5E93-49CA-8539-EFC25FEE0374}" type="datetimeFigureOut">
              <a:rPr lang="nl-NL" smtClean="0"/>
              <a:t>8-1-2018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0C731F66-B985-4FDD-AD53-E97C19ED9BD8}" type="slidenum">
              <a:rPr lang="nl-NL" smtClean="0"/>
              <a:t>‹nr.›</a:t>
            </a:fld>
            <a:endParaRPr lang="nl-NL"/>
          </a:p>
        </p:txBody>
      </p:sp>
    </p:spTree>
    <p:extLst>
      <p:ext uri="{BB962C8B-B14F-4D97-AF65-F5344CB8AC3E}">
        <p14:creationId xmlns:p14="http://schemas.microsoft.com/office/powerpoint/2010/main" val="231007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B5DAD1F9-5E93-49CA-8539-EFC25FEE0374}" type="datetimeFigureOut">
              <a:rPr lang="nl-NL" smtClean="0"/>
              <a:t>8-1-2018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C731F66-B985-4FDD-AD53-E97C19ED9BD8}" type="slidenum">
              <a:rPr lang="nl-NL" smtClean="0"/>
              <a:t>‹nr.›</a:t>
            </a:fld>
            <a:endParaRPr lang="nl-NL"/>
          </a:p>
        </p:txBody>
      </p:sp>
    </p:spTree>
    <p:extLst>
      <p:ext uri="{BB962C8B-B14F-4D97-AF65-F5344CB8AC3E}">
        <p14:creationId xmlns:p14="http://schemas.microsoft.com/office/powerpoint/2010/main" val="2379069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B5DAD1F9-5E93-49CA-8539-EFC25FEE0374}" type="datetimeFigureOut">
              <a:rPr lang="nl-NL" smtClean="0"/>
              <a:t>8-1-2018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C731F66-B985-4FDD-AD53-E97C19ED9BD8}" type="slidenum">
              <a:rPr lang="nl-NL" smtClean="0"/>
              <a:t>‹nr.›</a:t>
            </a:fld>
            <a:endParaRPr lang="nl-NL"/>
          </a:p>
        </p:txBody>
      </p:sp>
    </p:spTree>
    <p:extLst>
      <p:ext uri="{BB962C8B-B14F-4D97-AF65-F5344CB8AC3E}">
        <p14:creationId xmlns:p14="http://schemas.microsoft.com/office/powerpoint/2010/main" val="4059028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DAD1F9-5E93-49CA-8539-EFC25FEE0374}" type="datetimeFigureOut">
              <a:rPr lang="nl-NL" smtClean="0"/>
              <a:t>8-1-2018</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731F66-B985-4FDD-AD53-E97C19ED9BD8}" type="slidenum">
              <a:rPr lang="nl-NL" smtClean="0"/>
              <a:t>‹nr.›</a:t>
            </a:fld>
            <a:endParaRPr lang="nl-NL"/>
          </a:p>
        </p:txBody>
      </p:sp>
    </p:spTree>
    <p:extLst>
      <p:ext uri="{BB962C8B-B14F-4D97-AF65-F5344CB8AC3E}">
        <p14:creationId xmlns:p14="http://schemas.microsoft.com/office/powerpoint/2010/main" val="634022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986212" y="1108392"/>
            <a:ext cx="7424737" cy="3585528"/>
          </a:xfrm>
        </p:spPr>
        <p:txBody>
          <a:bodyPr>
            <a:noAutofit/>
          </a:bodyPr>
          <a:lstStyle/>
          <a:p>
            <a:r>
              <a:rPr lang="nl-NL" sz="8800" dirty="0" smtClean="0">
                <a:latin typeface="+mn-lt"/>
                <a:ea typeface="Verdana" panose="020B0604030504040204" pitchFamily="34" charset="0"/>
                <a:cs typeface="Verdana" panose="020B0604030504040204" pitchFamily="34" charset="0"/>
              </a:rPr>
              <a:t>Groeifactoren</a:t>
            </a:r>
            <a:br>
              <a:rPr lang="nl-NL" sz="8800" dirty="0" smtClean="0">
                <a:latin typeface="+mn-lt"/>
                <a:ea typeface="Verdana" panose="020B0604030504040204" pitchFamily="34" charset="0"/>
                <a:cs typeface="Verdana" panose="020B0604030504040204" pitchFamily="34" charset="0"/>
              </a:rPr>
            </a:br>
            <a:endParaRPr lang="nl-NL" sz="8800" dirty="0">
              <a:latin typeface="+mn-lt"/>
              <a:ea typeface="Verdana" panose="020B0604030504040204" pitchFamily="34" charset="0"/>
              <a:cs typeface="Verdana" panose="020B0604030504040204" pitchFamily="34" charset="0"/>
            </a:endParaRPr>
          </a:p>
        </p:txBody>
      </p:sp>
      <p:sp>
        <p:nvSpPr>
          <p:cNvPr id="3" name="Ondertitel 2"/>
          <p:cNvSpPr>
            <a:spLocks noGrp="1"/>
          </p:cNvSpPr>
          <p:nvPr>
            <p:ph type="subTitle" idx="1"/>
          </p:nvPr>
        </p:nvSpPr>
        <p:spPr>
          <a:xfrm>
            <a:off x="8407730" y="4278931"/>
            <a:ext cx="2260270" cy="1171843"/>
          </a:xfrm>
        </p:spPr>
        <p:txBody>
          <a:bodyPr>
            <a:noAutofit/>
          </a:bodyPr>
          <a:lstStyle/>
          <a:p>
            <a:r>
              <a:rPr lang="nl-NL" sz="3600" b="1" dirty="0" smtClean="0"/>
              <a:t> </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8331" y="930954"/>
            <a:ext cx="3027881" cy="4888775"/>
          </a:xfrm>
          <a:prstGeom prst="rect">
            <a:avLst/>
          </a:prstGeom>
        </p:spPr>
      </p:pic>
    </p:spTree>
    <p:extLst>
      <p:ext uri="{BB962C8B-B14F-4D97-AF65-F5344CB8AC3E}">
        <p14:creationId xmlns:p14="http://schemas.microsoft.com/office/powerpoint/2010/main" val="30925161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1844B"/>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200" y="51606"/>
            <a:ext cx="10515600" cy="1325563"/>
          </a:xfrm>
        </p:spPr>
        <p:txBody>
          <a:bodyPr>
            <a:normAutofit/>
          </a:bodyPr>
          <a:lstStyle/>
          <a:p>
            <a:r>
              <a:rPr lang="nl-NL" dirty="0" smtClean="0"/>
              <a:t>Temperatuur als invloed op de knopvorming:</a:t>
            </a:r>
            <a:endParaRPr lang="nl-NL" dirty="0"/>
          </a:p>
        </p:txBody>
      </p:sp>
      <p:sp>
        <p:nvSpPr>
          <p:cNvPr id="3" name="Tijdelijke aanduiding voor inhoud 2"/>
          <p:cNvSpPr>
            <a:spLocks noGrp="1"/>
          </p:cNvSpPr>
          <p:nvPr>
            <p:ph idx="1"/>
          </p:nvPr>
        </p:nvSpPr>
        <p:spPr>
          <a:xfrm>
            <a:off x="497187" y="1273475"/>
            <a:ext cx="11078927" cy="4905113"/>
          </a:xfrm>
        </p:spPr>
        <p:txBody>
          <a:bodyPr>
            <a:normAutofit/>
          </a:bodyPr>
          <a:lstStyle/>
          <a:p>
            <a:r>
              <a:rPr lang="nl-NL" sz="2000" dirty="0" err="1" smtClean="0">
                <a:latin typeface="Arial" panose="020B0604020202020204" pitchFamily="34" charset="0"/>
                <a:cs typeface="Arial" panose="020B0604020202020204" pitchFamily="34" charset="0"/>
              </a:rPr>
              <a:t>Stephanotis</a:t>
            </a:r>
            <a:r>
              <a:rPr lang="nl-NL" sz="2000" dirty="0">
                <a:latin typeface="Arial" panose="020B0604020202020204" pitchFamily="34" charset="0"/>
                <a:cs typeface="Arial" panose="020B0604020202020204" pitchFamily="34" charset="0"/>
              </a:rPr>
              <a:t>, </a:t>
            </a:r>
            <a:r>
              <a:rPr lang="nl-NL" sz="2000" dirty="0" err="1">
                <a:latin typeface="Arial" panose="020B0604020202020204" pitchFamily="34" charset="0"/>
                <a:cs typeface="Arial" panose="020B0604020202020204" pitchFamily="34" charset="0"/>
              </a:rPr>
              <a:t>Columnea</a:t>
            </a:r>
            <a:r>
              <a:rPr lang="nl-NL" sz="2000" dirty="0">
                <a:latin typeface="Arial" panose="020B0604020202020204" pitchFamily="34" charset="0"/>
                <a:cs typeface="Arial" panose="020B0604020202020204" pitchFamily="34" charset="0"/>
              </a:rPr>
              <a:t> en Clivia </a:t>
            </a:r>
            <a:r>
              <a:rPr lang="nl-NL" sz="2000" dirty="0" smtClean="0">
                <a:latin typeface="Arial" panose="020B0604020202020204" pitchFamily="34" charset="0"/>
                <a:cs typeface="Arial" panose="020B0604020202020204" pitchFamily="34" charset="0"/>
              </a:rPr>
              <a:t>vormen bloemknoppen </a:t>
            </a:r>
            <a:r>
              <a:rPr lang="nl-NL" sz="2000" dirty="0" smtClean="0">
                <a:latin typeface="Arial" panose="020B0604020202020204" pitchFamily="34" charset="0"/>
                <a:cs typeface="Arial" panose="020B0604020202020204" pitchFamily="34" charset="0"/>
              </a:rPr>
              <a:t>bij </a:t>
            </a:r>
            <a:r>
              <a:rPr lang="nl-NL" sz="2000" dirty="0">
                <a:latin typeface="Arial" panose="020B0604020202020204" pitchFamily="34" charset="0"/>
                <a:cs typeface="Arial" panose="020B0604020202020204" pitchFamily="34" charset="0"/>
              </a:rPr>
              <a:t>een </a:t>
            </a:r>
            <a:r>
              <a:rPr lang="nl-NL" sz="2000" u="sng" dirty="0">
                <a:latin typeface="Arial" panose="020B0604020202020204" pitchFamily="34" charset="0"/>
                <a:cs typeface="Arial" panose="020B0604020202020204" pitchFamily="34" charset="0"/>
              </a:rPr>
              <a:t>lage</a:t>
            </a:r>
            <a:r>
              <a:rPr lang="nl-NL" sz="2000" dirty="0">
                <a:latin typeface="Arial" panose="020B0604020202020204" pitchFamily="34" charset="0"/>
                <a:cs typeface="Arial" panose="020B0604020202020204" pitchFamily="34" charset="0"/>
              </a:rPr>
              <a:t> </a:t>
            </a:r>
            <a:r>
              <a:rPr lang="nl-NL" sz="2000" dirty="0" smtClean="0">
                <a:latin typeface="Arial" panose="020B0604020202020204" pitchFamily="34" charset="0"/>
                <a:cs typeface="Arial" panose="020B0604020202020204" pitchFamily="34" charset="0"/>
              </a:rPr>
              <a:t>temperatuur. </a:t>
            </a:r>
          </a:p>
          <a:p>
            <a:endParaRPr lang="nl-NL" sz="2000" dirty="0">
              <a:latin typeface="Arial" panose="020B0604020202020204" pitchFamily="34" charset="0"/>
              <a:cs typeface="Arial" panose="020B0604020202020204" pitchFamily="34" charset="0"/>
            </a:endParaRPr>
          </a:p>
          <a:p>
            <a:endParaRPr lang="nl-NL" sz="2000" dirty="0" smtClean="0">
              <a:latin typeface="Arial" panose="020B0604020202020204" pitchFamily="34" charset="0"/>
              <a:cs typeface="Arial" panose="020B0604020202020204" pitchFamily="34" charset="0"/>
            </a:endParaRPr>
          </a:p>
          <a:p>
            <a:endParaRPr lang="nl-NL" sz="2000" dirty="0">
              <a:latin typeface="Arial" panose="020B0604020202020204" pitchFamily="34" charset="0"/>
              <a:cs typeface="Arial" panose="020B0604020202020204" pitchFamily="34" charset="0"/>
            </a:endParaRPr>
          </a:p>
          <a:p>
            <a:endParaRPr lang="nl-NL" sz="2000" dirty="0" smtClean="0">
              <a:latin typeface="Arial" panose="020B0604020202020204" pitchFamily="34" charset="0"/>
              <a:cs typeface="Arial" panose="020B0604020202020204" pitchFamily="34" charset="0"/>
            </a:endParaRPr>
          </a:p>
          <a:p>
            <a:endParaRPr lang="nl-NL" sz="2000" dirty="0">
              <a:latin typeface="Arial" panose="020B0604020202020204" pitchFamily="34" charset="0"/>
              <a:cs typeface="Arial" panose="020B0604020202020204" pitchFamily="34" charset="0"/>
            </a:endParaRPr>
          </a:p>
          <a:p>
            <a:endParaRPr lang="nl-NL" sz="2000" dirty="0" smtClean="0">
              <a:latin typeface="Arial" panose="020B0604020202020204" pitchFamily="34" charset="0"/>
              <a:cs typeface="Arial" panose="020B0604020202020204" pitchFamily="34" charset="0"/>
            </a:endParaRPr>
          </a:p>
          <a:p>
            <a:endParaRPr lang="nl-NL" sz="2000" dirty="0">
              <a:latin typeface="Arial" panose="020B0604020202020204" pitchFamily="34" charset="0"/>
              <a:cs typeface="Arial" panose="020B0604020202020204" pitchFamily="34" charset="0"/>
            </a:endParaRPr>
          </a:p>
          <a:p>
            <a:endParaRPr lang="nl-NL" sz="2000" dirty="0" smtClean="0">
              <a:latin typeface="Arial" panose="020B0604020202020204" pitchFamily="34" charset="0"/>
              <a:cs typeface="Arial" panose="020B0604020202020204" pitchFamily="34" charset="0"/>
            </a:endParaRPr>
          </a:p>
          <a:p>
            <a:endParaRPr lang="nl-NL" sz="2000" dirty="0">
              <a:latin typeface="Arial" panose="020B0604020202020204" pitchFamily="34" charset="0"/>
              <a:cs typeface="Arial" panose="020B0604020202020204" pitchFamily="34" charset="0"/>
            </a:endParaRPr>
          </a:p>
          <a:p>
            <a:r>
              <a:rPr lang="nl-NL" sz="2000" dirty="0" smtClean="0">
                <a:latin typeface="Arial" panose="020B0604020202020204" pitchFamily="34" charset="0"/>
                <a:cs typeface="Arial" panose="020B0604020202020204" pitchFamily="34" charset="0"/>
              </a:rPr>
              <a:t>Cyclaam heeft juist </a:t>
            </a:r>
            <a:r>
              <a:rPr lang="nl-NL" sz="2000" dirty="0">
                <a:latin typeface="Arial" panose="020B0604020202020204" pitchFamily="34" charset="0"/>
                <a:cs typeface="Arial" panose="020B0604020202020204" pitchFamily="34" charset="0"/>
              </a:rPr>
              <a:t>behoefte </a:t>
            </a:r>
            <a:r>
              <a:rPr lang="nl-NL" sz="2000" dirty="0" smtClean="0">
                <a:latin typeface="Arial" panose="020B0604020202020204" pitchFamily="34" charset="0"/>
                <a:cs typeface="Arial" panose="020B0604020202020204" pitchFamily="34" charset="0"/>
              </a:rPr>
              <a:t>aan </a:t>
            </a:r>
            <a:r>
              <a:rPr lang="nl-NL" sz="2000" dirty="0">
                <a:latin typeface="Arial" panose="020B0604020202020204" pitchFamily="34" charset="0"/>
                <a:cs typeface="Arial" panose="020B0604020202020204" pitchFamily="34" charset="0"/>
              </a:rPr>
              <a:t>een </a:t>
            </a:r>
            <a:r>
              <a:rPr lang="nl-NL" sz="2000" u="sng" dirty="0">
                <a:latin typeface="Arial" panose="020B0604020202020204" pitchFamily="34" charset="0"/>
                <a:cs typeface="Arial" panose="020B0604020202020204" pitchFamily="34" charset="0"/>
              </a:rPr>
              <a:t>hoge</a:t>
            </a:r>
            <a:r>
              <a:rPr lang="nl-NL" sz="2000" dirty="0">
                <a:latin typeface="Arial" panose="020B0604020202020204" pitchFamily="34" charset="0"/>
                <a:cs typeface="Arial" panose="020B0604020202020204" pitchFamily="34" charset="0"/>
              </a:rPr>
              <a:t> temperatuur. </a:t>
            </a:r>
          </a:p>
          <a:p>
            <a:endParaRPr lang="nl-NL" sz="2000" dirty="0"/>
          </a:p>
        </p:txBody>
      </p:sp>
      <p:pic>
        <p:nvPicPr>
          <p:cNvPr id="4" name="Afbeelding 3"/>
          <p:cNvPicPr>
            <a:picLocks noChangeAspect="1"/>
          </p:cNvPicPr>
          <p:nvPr/>
        </p:nvPicPr>
        <p:blipFill>
          <a:blip r:embed="rId2"/>
          <a:stretch>
            <a:fillRect/>
          </a:stretch>
        </p:blipFill>
        <p:spPr>
          <a:xfrm>
            <a:off x="6209122" y="1723333"/>
            <a:ext cx="3256964" cy="2312042"/>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188" y="1723333"/>
            <a:ext cx="2863185" cy="2183596"/>
          </a:xfrm>
          <a:prstGeom prst="rect">
            <a:avLst/>
          </a:prstGeom>
        </p:spPr>
      </p:pic>
      <p:pic>
        <p:nvPicPr>
          <p:cNvPr id="3074" name="Picture 2" descr="Gerelateerde afbeeld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7957" y="1723333"/>
            <a:ext cx="23812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p:cNvPicPr>
            <a:picLocks noChangeAspect="1"/>
          </p:cNvPicPr>
          <p:nvPr/>
        </p:nvPicPr>
        <p:blipFill>
          <a:blip r:embed="rId5"/>
          <a:stretch>
            <a:fillRect/>
          </a:stretch>
        </p:blipFill>
        <p:spPr>
          <a:xfrm>
            <a:off x="7319292" y="4611093"/>
            <a:ext cx="2294377" cy="2246907"/>
          </a:xfrm>
          <a:prstGeom prst="rect">
            <a:avLst/>
          </a:prstGeom>
        </p:spPr>
      </p:pic>
      <p:pic>
        <p:nvPicPr>
          <p:cNvPr id="7" name="Afbeelding 6"/>
          <p:cNvPicPr>
            <a:picLocks noChangeAspect="1"/>
          </p:cNvPicPr>
          <p:nvPr/>
        </p:nvPicPr>
        <p:blipFill>
          <a:blip r:embed="rId6"/>
          <a:stretch>
            <a:fillRect/>
          </a:stretch>
        </p:blipFill>
        <p:spPr>
          <a:xfrm>
            <a:off x="9761253" y="3629664"/>
            <a:ext cx="2430747" cy="3228336"/>
          </a:xfrm>
          <a:prstGeom prst="rect">
            <a:avLst/>
          </a:prstGeom>
        </p:spPr>
      </p:pic>
    </p:spTree>
    <p:extLst>
      <p:ext uri="{BB962C8B-B14F-4D97-AF65-F5344CB8AC3E}">
        <p14:creationId xmlns:p14="http://schemas.microsoft.com/office/powerpoint/2010/main" val="245465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986212" y="1108392"/>
            <a:ext cx="7424737" cy="2392454"/>
          </a:xfrm>
        </p:spPr>
        <p:txBody>
          <a:bodyPr>
            <a:noAutofit/>
          </a:bodyPr>
          <a:lstStyle/>
          <a:p>
            <a:r>
              <a:rPr lang="nl-NL" sz="8800" dirty="0" smtClean="0">
                <a:latin typeface="+mn-lt"/>
                <a:ea typeface="Verdana" panose="020B0604030504040204" pitchFamily="34" charset="0"/>
                <a:cs typeface="Verdana" panose="020B0604030504040204" pitchFamily="34" charset="0"/>
              </a:rPr>
              <a:t>Groeifactoren</a:t>
            </a:r>
            <a:endParaRPr lang="nl-NL" sz="8800" dirty="0">
              <a:latin typeface="+mn-lt"/>
              <a:ea typeface="Verdana" panose="020B0604030504040204" pitchFamily="34" charset="0"/>
              <a:cs typeface="Verdana" panose="020B0604030504040204" pitchFamily="34" charset="0"/>
            </a:endParaRPr>
          </a:p>
        </p:txBody>
      </p:sp>
      <p:sp>
        <p:nvSpPr>
          <p:cNvPr id="3" name="Ondertitel 2"/>
          <p:cNvSpPr>
            <a:spLocks noGrp="1"/>
          </p:cNvSpPr>
          <p:nvPr>
            <p:ph type="subTitle" idx="1"/>
          </p:nvPr>
        </p:nvSpPr>
        <p:spPr>
          <a:xfrm>
            <a:off x="8407730" y="4278931"/>
            <a:ext cx="2260270" cy="1171843"/>
          </a:xfrm>
        </p:spPr>
        <p:txBody>
          <a:bodyPr>
            <a:noAutofit/>
          </a:bodyPr>
          <a:lstStyle/>
          <a:p>
            <a:r>
              <a:rPr lang="nl-NL" sz="3600" b="1" dirty="0" smtClean="0"/>
              <a:t> </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8331" y="930954"/>
            <a:ext cx="3027881" cy="4888775"/>
          </a:xfrm>
          <a:prstGeom prst="rect">
            <a:avLst/>
          </a:prstGeom>
        </p:spPr>
      </p:pic>
    </p:spTree>
    <p:extLst>
      <p:ext uri="{BB962C8B-B14F-4D97-AF65-F5344CB8AC3E}">
        <p14:creationId xmlns:p14="http://schemas.microsoft.com/office/powerpoint/2010/main" val="40663499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2030862" y="248043"/>
            <a:ext cx="6670077" cy="1429928"/>
          </a:xfrm>
        </p:spPr>
        <p:txBody>
          <a:bodyPr>
            <a:noAutofit/>
          </a:bodyPr>
          <a:lstStyle/>
          <a:p>
            <a:r>
              <a:rPr lang="nl-NL" sz="5400" b="1" u="sng" dirty="0" smtClean="0"/>
              <a:t>Groeifactor Water</a:t>
            </a:r>
            <a:endParaRPr lang="nl-NL" sz="5400" b="1" u="sng" dirty="0"/>
          </a:p>
        </p:txBody>
      </p:sp>
      <p:sp>
        <p:nvSpPr>
          <p:cNvPr id="3" name="Tijdelijke aanduiding voor inhoud 2"/>
          <p:cNvSpPr>
            <a:spLocks noGrp="1"/>
          </p:cNvSpPr>
          <p:nvPr>
            <p:ph idx="1"/>
          </p:nvPr>
        </p:nvSpPr>
        <p:spPr>
          <a:xfrm>
            <a:off x="2101391" y="1932496"/>
            <a:ext cx="9729248" cy="4317475"/>
          </a:xfrm>
        </p:spPr>
        <p:txBody>
          <a:bodyPr>
            <a:normAutofit/>
          </a:bodyPr>
          <a:lstStyle/>
          <a:p>
            <a:pPr marL="0" indent="0">
              <a:buNone/>
            </a:pPr>
            <a:r>
              <a:rPr lang="nl-NL" sz="4000" u="sng" dirty="0" smtClean="0"/>
              <a:t>De taken van water</a:t>
            </a:r>
            <a:r>
              <a:rPr lang="nl-NL" sz="4000" dirty="0" smtClean="0"/>
              <a:t>: </a:t>
            </a:r>
          </a:p>
          <a:p>
            <a:r>
              <a:rPr lang="nl-NL" sz="4000" dirty="0" smtClean="0"/>
              <a:t> Stevigheid </a:t>
            </a:r>
            <a:r>
              <a:rPr lang="nl-NL" sz="4000" dirty="0"/>
              <a:t>van de </a:t>
            </a:r>
            <a:r>
              <a:rPr lang="nl-NL" sz="4000" dirty="0" smtClean="0"/>
              <a:t>plant</a:t>
            </a:r>
          </a:p>
          <a:p>
            <a:r>
              <a:rPr lang="nl-NL" sz="4000" dirty="0" smtClean="0"/>
              <a:t> Oplosmiddel </a:t>
            </a:r>
            <a:r>
              <a:rPr lang="nl-NL" sz="4000" dirty="0"/>
              <a:t>van voedingsstoffen</a:t>
            </a:r>
          </a:p>
          <a:p>
            <a:r>
              <a:rPr lang="nl-NL" sz="4000" dirty="0" smtClean="0"/>
              <a:t> Afvoer van warmte: </a:t>
            </a:r>
          </a:p>
          <a:p>
            <a:pPr marL="0" indent="0">
              <a:buNone/>
            </a:pPr>
            <a:r>
              <a:rPr lang="nl-NL" sz="4000" dirty="0"/>
              <a:t>	</a:t>
            </a:r>
            <a:r>
              <a:rPr lang="nl-NL" sz="4000" dirty="0" smtClean="0"/>
              <a:t>	verdamping </a:t>
            </a:r>
            <a:r>
              <a:rPr lang="nl-NL" sz="4000" dirty="0"/>
              <a:t>via de </a:t>
            </a:r>
            <a:r>
              <a:rPr lang="nl-NL" sz="4000" dirty="0" smtClean="0"/>
              <a:t>huidmondjes</a:t>
            </a:r>
          </a:p>
          <a:p>
            <a:r>
              <a:rPr lang="nl-NL" sz="4000" dirty="0" smtClean="0"/>
              <a:t> Fotosynthese</a:t>
            </a:r>
            <a:endParaRPr lang="nl-NL" sz="4000" dirty="0"/>
          </a:p>
          <a:p>
            <a:pPr marL="0" indent="0">
              <a:buNone/>
            </a:pPr>
            <a:endParaRPr lang="nl-NL" sz="3000" dirty="0"/>
          </a:p>
        </p:txBody>
      </p:sp>
    </p:spTree>
    <p:extLst>
      <p:ext uri="{BB962C8B-B14F-4D97-AF65-F5344CB8AC3E}">
        <p14:creationId xmlns:p14="http://schemas.microsoft.com/office/powerpoint/2010/main" val="27079920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00852" y="-139337"/>
            <a:ext cx="10012052" cy="1319753"/>
          </a:xfrm>
        </p:spPr>
        <p:txBody>
          <a:bodyPr/>
          <a:lstStyle/>
          <a:p>
            <a:r>
              <a:rPr lang="nl-NL" u="sng" dirty="0" smtClean="0"/>
              <a:t>Vuistregels bij het water geven van planten</a:t>
            </a:r>
            <a:endParaRPr lang="nl-NL" u="sng" dirty="0"/>
          </a:p>
        </p:txBody>
      </p:sp>
      <p:sp>
        <p:nvSpPr>
          <p:cNvPr id="3" name="Tijdelijke aanduiding voor inhoud 2"/>
          <p:cNvSpPr>
            <a:spLocks noGrp="1"/>
          </p:cNvSpPr>
          <p:nvPr>
            <p:ph idx="1"/>
          </p:nvPr>
        </p:nvSpPr>
        <p:spPr>
          <a:xfrm>
            <a:off x="894761" y="1046376"/>
            <a:ext cx="10879228" cy="5689076"/>
          </a:xfrm>
        </p:spPr>
        <p:txBody>
          <a:bodyPr>
            <a:normAutofit fontScale="92500"/>
          </a:bodyPr>
          <a:lstStyle/>
          <a:p>
            <a:pPr algn="just"/>
            <a:r>
              <a:rPr lang="nl-NL" dirty="0" smtClean="0">
                <a:latin typeface="Arial" panose="020B0604020202020204" pitchFamily="34" charset="0"/>
                <a:cs typeface="Arial" panose="020B0604020202020204" pitchFamily="34" charset="0"/>
              </a:rPr>
              <a:t>Meer water geven bij </a:t>
            </a:r>
            <a:r>
              <a:rPr lang="nl-NL" dirty="0">
                <a:latin typeface="Arial" panose="020B0604020202020204" pitchFamily="34" charset="0"/>
                <a:cs typeface="Arial" panose="020B0604020202020204" pitchFamily="34" charset="0"/>
              </a:rPr>
              <a:t>droge </a:t>
            </a:r>
            <a:r>
              <a:rPr lang="nl-NL" dirty="0" smtClean="0">
                <a:latin typeface="Arial" panose="020B0604020202020204" pitchFamily="34" charset="0"/>
                <a:cs typeface="Arial" panose="020B0604020202020204" pitchFamily="34" charset="0"/>
              </a:rPr>
              <a:t>lucht</a:t>
            </a:r>
            <a:endParaRPr lang="nl-NL" dirty="0">
              <a:latin typeface="Arial" panose="020B0604020202020204" pitchFamily="34" charset="0"/>
              <a:cs typeface="Arial" panose="020B0604020202020204" pitchFamily="34" charset="0"/>
            </a:endParaRPr>
          </a:p>
          <a:p>
            <a:pPr algn="just"/>
            <a:r>
              <a:rPr lang="nl-NL" dirty="0" smtClean="0">
                <a:latin typeface="Arial" panose="020B0604020202020204" pitchFamily="34" charset="0"/>
                <a:cs typeface="Arial" panose="020B0604020202020204" pitchFamily="34" charset="0"/>
              </a:rPr>
              <a:t>Meer water geven bij </a:t>
            </a:r>
            <a:r>
              <a:rPr lang="nl-NL" dirty="0">
                <a:latin typeface="Arial" panose="020B0604020202020204" pitchFamily="34" charset="0"/>
                <a:cs typeface="Arial" panose="020B0604020202020204" pitchFamily="34" charset="0"/>
              </a:rPr>
              <a:t>rijkere </a:t>
            </a:r>
            <a:r>
              <a:rPr lang="nl-NL" dirty="0" smtClean="0">
                <a:latin typeface="Arial" panose="020B0604020202020204" pitchFamily="34" charset="0"/>
                <a:cs typeface="Arial" panose="020B0604020202020204" pitchFamily="34" charset="0"/>
              </a:rPr>
              <a:t>bloei</a:t>
            </a:r>
            <a:endParaRPr lang="nl-NL" dirty="0">
              <a:latin typeface="Arial" panose="020B0604020202020204" pitchFamily="34" charset="0"/>
              <a:cs typeface="Arial" panose="020B0604020202020204" pitchFamily="34" charset="0"/>
            </a:endParaRPr>
          </a:p>
          <a:p>
            <a:pPr algn="just"/>
            <a:r>
              <a:rPr lang="nl-NL" dirty="0" smtClean="0">
                <a:latin typeface="Arial" panose="020B0604020202020204" pitchFamily="34" charset="0"/>
                <a:cs typeface="Arial" panose="020B0604020202020204" pitchFamily="34" charset="0"/>
              </a:rPr>
              <a:t>Specifiek blad: 	* dik</a:t>
            </a:r>
            <a:r>
              <a:rPr lang="nl-NL" dirty="0">
                <a:latin typeface="Arial" panose="020B0604020202020204" pitchFamily="34" charset="0"/>
                <a:cs typeface="Arial" panose="020B0604020202020204" pitchFamily="34" charset="0"/>
              </a:rPr>
              <a:t>, vlezig en klein blad </a:t>
            </a:r>
            <a:r>
              <a:rPr lang="nl-NL" dirty="0" smtClean="0">
                <a:latin typeface="Arial" panose="020B0604020202020204" pitchFamily="34" charset="0"/>
                <a:cs typeface="Arial" panose="020B0604020202020204" pitchFamily="34" charset="0"/>
                <a:sym typeface="Wingdings" panose="05000000000000000000" pitchFamily="2" charset="2"/>
              </a:rPr>
              <a:t> </a:t>
            </a:r>
            <a:r>
              <a:rPr lang="nl-NL" dirty="0" smtClean="0">
                <a:latin typeface="Arial" panose="020B0604020202020204" pitchFamily="34" charset="0"/>
                <a:cs typeface="Arial" panose="020B0604020202020204" pitchFamily="34" charset="0"/>
              </a:rPr>
              <a:t>minder </a:t>
            </a:r>
            <a:r>
              <a:rPr lang="nl-NL" dirty="0">
                <a:latin typeface="Arial" panose="020B0604020202020204" pitchFamily="34" charset="0"/>
                <a:cs typeface="Arial" panose="020B0604020202020204" pitchFamily="34" charset="0"/>
              </a:rPr>
              <a:t>water </a:t>
            </a:r>
            <a:endParaRPr lang="nl-NL" dirty="0" smtClean="0">
              <a:latin typeface="Arial" panose="020B0604020202020204" pitchFamily="34" charset="0"/>
              <a:cs typeface="Arial" panose="020B0604020202020204" pitchFamily="34" charset="0"/>
            </a:endParaRPr>
          </a:p>
          <a:p>
            <a:pPr marL="0" indent="0" algn="just">
              <a:buNone/>
            </a:pPr>
            <a:r>
              <a:rPr lang="nl-NL" dirty="0">
                <a:latin typeface="Arial" panose="020B0604020202020204" pitchFamily="34" charset="0"/>
                <a:cs typeface="Arial" panose="020B0604020202020204" pitchFamily="34" charset="0"/>
              </a:rPr>
              <a:t>	</a:t>
            </a:r>
            <a:r>
              <a:rPr lang="nl-NL" dirty="0" smtClean="0">
                <a:latin typeface="Arial" panose="020B0604020202020204" pitchFamily="34" charset="0"/>
                <a:cs typeface="Arial" panose="020B0604020202020204" pitchFamily="34" charset="0"/>
              </a:rPr>
              <a:t>		* dun, groot blad </a:t>
            </a:r>
            <a:r>
              <a:rPr lang="nl-NL" dirty="0" smtClean="0">
                <a:latin typeface="Arial" panose="020B0604020202020204" pitchFamily="34" charset="0"/>
                <a:cs typeface="Arial" panose="020B0604020202020204" pitchFamily="34" charset="0"/>
                <a:sym typeface="Wingdings" panose="05000000000000000000" pitchFamily="2" charset="2"/>
              </a:rPr>
              <a:t> meer water</a:t>
            </a:r>
            <a:endParaRPr lang="nl-NL" dirty="0">
              <a:latin typeface="Arial" panose="020B0604020202020204" pitchFamily="34" charset="0"/>
              <a:cs typeface="Arial" panose="020B0604020202020204" pitchFamily="34" charset="0"/>
            </a:endParaRPr>
          </a:p>
          <a:p>
            <a:pPr algn="just"/>
            <a:r>
              <a:rPr lang="nl-NL" dirty="0">
                <a:latin typeface="Arial" panose="020B0604020202020204" pitchFamily="34" charset="0"/>
                <a:cs typeface="Arial" panose="020B0604020202020204" pitchFamily="34" charset="0"/>
              </a:rPr>
              <a:t>L</a:t>
            </a:r>
            <a:r>
              <a:rPr lang="nl-NL" dirty="0" smtClean="0">
                <a:latin typeface="Arial" panose="020B0604020202020204" pitchFamily="34" charset="0"/>
                <a:cs typeface="Arial" panose="020B0604020202020204" pitchFamily="34" charset="0"/>
              </a:rPr>
              <a:t>et </a:t>
            </a:r>
            <a:r>
              <a:rPr lang="nl-NL" dirty="0">
                <a:latin typeface="Arial" panose="020B0604020202020204" pitchFamily="34" charset="0"/>
                <a:cs typeface="Arial" panose="020B0604020202020204" pitchFamily="34" charset="0"/>
              </a:rPr>
              <a:t>op de pot: poreuze </a:t>
            </a:r>
            <a:r>
              <a:rPr lang="nl-NL" dirty="0" smtClean="0">
                <a:latin typeface="Arial" panose="020B0604020202020204" pitchFamily="34" charset="0"/>
                <a:cs typeface="Arial" panose="020B0604020202020204" pitchFamily="34" charset="0"/>
              </a:rPr>
              <a:t>potten (roodsteen) </a:t>
            </a:r>
            <a:r>
              <a:rPr lang="nl-NL" dirty="0">
                <a:latin typeface="Arial" panose="020B0604020202020204" pitchFamily="34" charset="0"/>
                <a:cs typeface="Arial" panose="020B0604020202020204" pitchFamily="34" charset="0"/>
              </a:rPr>
              <a:t>meer water dan </a:t>
            </a:r>
            <a:r>
              <a:rPr lang="nl-NL" dirty="0" smtClean="0">
                <a:latin typeface="Arial" panose="020B0604020202020204" pitchFamily="34" charset="0"/>
                <a:cs typeface="Arial" panose="020B0604020202020204" pitchFamily="34" charset="0"/>
              </a:rPr>
              <a:t>waterdichte potten</a:t>
            </a:r>
            <a:endParaRPr lang="nl-NL" dirty="0">
              <a:latin typeface="Arial" panose="020B0604020202020204" pitchFamily="34" charset="0"/>
              <a:cs typeface="Arial" panose="020B0604020202020204" pitchFamily="34" charset="0"/>
            </a:endParaRPr>
          </a:p>
          <a:p>
            <a:pPr algn="just"/>
            <a:r>
              <a:rPr lang="nl-NL" dirty="0" smtClean="0">
                <a:latin typeface="Arial" panose="020B0604020202020204" pitchFamily="34" charset="0"/>
                <a:cs typeface="Arial" panose="020B0604020202020204" pitchFamily="34" charset="0"/>
              </a:rPr>
              <a:t>Regelmatig een </a:t>
            </a:r>
            <a:r>
              <a:rPr lang="nl-NL" dirty="0">
                <a:latin typeface="Arial" panose="020B0604020202020204" pitchFamily="34" charset="0"/>
                <a:cs typeface="Arial" panose="020B0604020202020204" pitchFamily="34" charset="0"/>
              </a:rPr>
              <a:t>beetje water is beter dan </a:t>
            </a:r>
            <a:r>
              <a:rPr lang="nl-NL" dirty="0" smtClean="0">
                <a:latin typeface="Arial" panose="020B0604020202020204" pitchFamily="34" charset="0"/>
                <a:cs typeface="Arial" panose="020B0604020202020204" pitchFamily="34" charset="0"/>
              </a:rPr>
              <a:t>in één </a:t>
            </a:r>
            <a:r>
              <a:rPr lang="nl-NL" dirty="0">
                <a:latin typeface="Arial" panose="020B0604020202020204" pitchFamily="34" charset="0"/>
                <a:cs typeface="Arial" panose="020B0604020202020204" pitchFamily="34" charset="0"/>
              </a:rPr>
              <a:t>keer veel </a:t>
            </a:r>
            <a:r>
              <a:rPr lang="nl-NL" dirty="0" smtClean="0">
                <a:latin typeface="Arial" panose="020B0604020202020204" pitchFamily="34" charset="0"/>
                <a:cs typeface="Arial" panose="020B0604020202020204" pitchFamily="34" charset="0"/>
              </a:rPr>
              <a:t>water geven</a:t>
            </a:r>
            <a:endParaRPr lang="nl-NL" dirty="0">
              <a:latin typeface="Arial" panose="020B0604020202020204" pitchFamily="34" charset="0"/>
              <a:cs typeface="Arial" panose="020B0604020202020204" pitchFamily="34" charset="0"/>
            </a:endParaRPr>
          </a:p>
          <a:p>
            <a:pPr algn="just"/>
            <a:r>
              <a:rPr lang="nl-NL" dirty="0">
                <a:latin typeface="Arial" panose="020B0604020202020204" pitchFamily="34" charset="0"/>
                <a:cs typeface="Arial" panose="020B0604020202020204" pitchFamily="34" charset="0"/>
              </a:rPr>
              <a:t>E</a:t>
            </a:r>
            <a:r>
              <a:rPr lang="nl-NL" dirty="0" smtClean="0">
                <a:latin typeface="Arial" panose="020B0604020202020204" pitchFamily="34" charset="0"/>
                <a:cs typeface="Arial" panose="020B0604020202020204" pitchFamily="34" charset="0"/>
              </a:rPr>
              <a:t>nkele </a:t>
            </a:r>
            <a:r>
              <a:rPr lang="nl-NL" dirty="0">
                <a:latin typeface="Arial" panose="020B0604020202020204" pitchFamily="34" charset="0"/>
                <a:cs typeface="Arial" panose="020B0604020202020204" pitchFamily="34" charset="0"/>
              </a:rPr>
              <a:t>uren in water staan is zeer schadelijk </a:t>
            </a:r>
            <a:endParaRPr lang="nl-NL" dirty="0" smtClean="0">
              <a:latin typeface="Arial" panose="020B0604020202020204" pitchFamily="34" charset="0"/>
              <a:cs typeface="Arial" panose="020B0604020202020204" pitchFamily="34" charset="0"/>
            </a:endParaRPr>
          </a:p>
          <a:p>
            <a:pPr marL="0" indent="0" algn="just">
              <a:buNone/>
            </a:pPr>
            <a:r>
              <a:rPr lang="nl-NL" dirty="0">
                <a:latin typeface="Arial" panose="020B0604020202020204" pitchFamily="34" charset="0"/>
                <a:cs typeface="Arial" panose="020B0604020202020204" pitchFamily="34" charset="0"/>
              </a:rPr>
              <a:t>	</a:t>
            </a:r>
            <a:r>
              <a:rPr lang="nl-NL" dirty="0" smtClean="0">
                <a:latin typeface="Arial" panose="020B0604020202020204" pitchFamily="34" charset="0"/>
                <a:cs typeface="Arial" panose="020B0604020202020204" pitchFamily="34" charset="0"/>
              </a:rPr>
              <a:t>		(bij </a:t>
            </a:r>
            <a:r>
              <a:rPr lang="nl-NL" dirty="0">
                <a:latin typeface="Arial" panose="020B0604020202020204" pitchFamily="34" charset="0"/>
                <a:cs typeface="Arial" panose="020B0604020202020204" pitchFamily="34" charset="0"/>
              </a:rPr>
              <a:t>lage </a:t>
            </a:r>
            <a:r>
              <a:rPr lang="nl-NL" dirty="0" smtClean="0">
                <a:latin typeface="Arial" panose="020B0604020202020204" pitchFamily="34" charset="0"/>
                <a:cs typeface="Arial" panose="020B0604020202020204" pitchFamily="34" charset="0"/>
              </a:rPr>
              <a:t>temperaturen) </a:t>
            </a:r>
            <a:r>
              <a:rPr lang="nl-NL" dirty="0" smtClean="0">
                <a:latin typeface="Arial" panose="020B0604020202020204" pitchFamily="34" charset="0"/>
                <a:cs typeface="Arial" panose="020B0604020202020204" pitchFamily="34" charset="0"/>
                <a:sym typeface="Wingdings" panose="05000000000000000000" pitchFamily="2" charset="2"/>
              </a:rPr>
              <a:t> nooit ‘natte voeten’ </a:t>
            </a:r>
            <a:endParaRPr lang="nl-NL" dirty="0">
              <a:latin typeface="Arial" panose="020B0604020202020204" pitchFamily="34" charset="0"/>
              <a:cs typeface="Arial" panose="020B0604020202020204" pitchFamily="34" charset="0"/>
            </a:endParaRPr>
          </a:p>
          <a:p>
            <a:pPr algn="just"/>
            <a:r>
              <a:rPr lang="nl-NL" dirty="0">
                <a:latin typeface="Arial" panose="020B0604020202020204" pitchFamily="34" charset="0"/>
                <a:cs typeface="Arial" panose="020B0604020202020204" pitchFamily="34" charset="0"/>
              </a:rPr>
              <a:t>H</a:t>
            </a:r>
            <a:r>
              <a:rPr lang="nl-NL" dirty="0" smtClean="0">
                <a:latin typeface="Arial" panose="020B0604020202020204" pitchFamily="34" charset="0"/>
                <a:cs typeface="Arial" panose="020B0604020202020204" pitchFamily="34" charset="0"/>
              </a:rPr>
              <a:t>eesterachtige </a:t>
            </a:r>
            <a:r>
              <a:rPr lang="nl-NL" dirty="0">
                <a:latin typeface="Arial" panose="020B0604020202020204" pitchFamily="34" charset="0"/>
                <a:cs typeface="Arial" panose="020B0604020202020204" pitchFamily="34" charset="0"/>
              </a:rPr>
              <a:t>planten zoals A</a:t>
            </a:r>
            <a:r>
              <a:rPr lang="nl-NL" dirty="0" smtClean="0">
                <a:latin typeface="Arial" panose="020B0604020202020204" pitchFamily="34" charset="0"/>
                <a:cs typeface="Arial" panose="020B0604020202020204" pitchFamily="34" charset="0"/>
              </a:rPr>
              <a:t>zalea / Hortensia </a:t>
            </a:r>
            <a:r>
              <a:rPr lang="nl-NL" dirty="0">
                <a:latin typeface="Arial" panose="020B0604020202020204" pitchFamily="34" charset="0"/>
                <a:cs typeface="Arial" panose="020B0604020202020204" pitchFamily="34" charset="0"/>
              </a:rPr>
              <a:t>één maal per week dompelen in lauw </a:t>
            </a:r>
            <a:r>
              <a:rPr lang="nl-NL" dirty="0" smtClean="0">
                <a:latin typeface="Arial" panose="020B0604020202020204" pitchFamily="34" charset="0"/>
                <a:cs typeface="Arial" panose="020B0604020202020204" pitchFamily="34" charset="0"/>
              </a:rPr>
              <a:t>water, </a:t>
            </a:r>
            <a:r>
              <a:rPr lang="nl-NL" dirty="0">
                <a:latin typeface="Arial" panose="020B0604020202020204" pitchFamily="34" charset="0"/>
                <a:cs typeface="Arial" panose="020B0604020202020204" pitchFamily="34" charset="0"/>
              </a:rPr>
              <a:t>daarna  half uur laten uitlekken</a:t>
            </a:r>
            <a:r>
              <a:rPr lang="nl-NL" dirty="0" smtClean="0">
                <a:latin typeface="Arial" panose="020B0604020202020204" pitchFamily="34" charset="0"/>
                <a:cs typeface="Arial" panose="020B0604020202020204" pitchFamily="34" charset="0"/>
              </a:rPr>
              <a:t>.</a:t>
            </a:r>
          </a:p>
          <a:p>
            <a:pPr algn="just"/>
            <a:r>
              <a:rPr lang="nl-NL" dirty="0" smtClean="0">
                <a:latin typeface="Arial" panose="020B0604020202020204" pitchFamily="34" charset="0"/>
                <a:cs typeface="Arial" panose="020B0604020202020204" pitchFamily="34" charset="0"/>
              </a:rPr>
              <a:t>Bol~ en knolplanten weinig water geven (door water/voedingsopslag</a:t>
            </a:r>
            <a:endParaRPr lang="nl-NL"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a:p>
            <a:endParaRPr lang="nl-NL" dirty="0"/>
          </a:p>
        </p:txBody>
      </p:sp>
    </p:spTree>
    <p:extLst>
      <p:ext uri="{BB962C8B-B14F-4D97-AF65-F5344CB8AC3E}">
        <p14:creationId xmlns:p14="http://schemas.microsoft.com/office/powerpoint/2010/main" val="156199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11514" y="-82637"/>
            <a:ext cx="10864217" cy="1120774"/>
          </a:xfrm>
        </p:spPr>
        <p:txBody>
          <a:bodyPr>
            <a:noAutofit/>
          </a:bodyPr>
          <a:lstStyle/>
          <a:p>
            <a:r>
              <a:rPr lang="nl-NL" sz="5400" b="1" u="sng" dirty="0" smtClean="0"/>
              <a:t>Groeifactor Lucht</a:t>
            </a:r>
            <a:endParaRPr lang="nl-NL" sz="5400" b="1" u="sng" dirty="0"/>
          </a:p>
        </p:txBody>
      </p:sp>
      <p:sp>
        <p:nvSpPr>
          <p:cNvPr id="3" name="Ondertitel 2"/>
          <p:cNvSpPr>
            <a:spLocks noGrp="1"/>
          </p:cNvSpPr>
          <p:nvPr>
            <p:ph type="subTitle" idx="1"/>
          </p:nvPr>
        </p:nvSpPr>
        <p:spPr>
          <a:xfrm>
            <a:off x="771521" y="1218302"/>
            <a:ext cx="10744201" cy="5518403"/>
          </a:xfrm>
        </p:spPr>
        <p:txBody>
          <a:bodyPr>
            <a:normAutofit fontScale="92500" lnSpcReduction="20000"/>
          </a:bodyPr>
          <a:lstStyle/>
          <a:p>
            <a:pPr algn="l"/>
            <a:r>
              <a:rPr lang="nl-NL" sz="2600" b="1" dirty="0" smtClean="0"/>
              <a:t>Lucht bestaat </a:t>
            </a:r>
            <a:r>
              <a:rPr lang="nl-NL" sz="2600" b="1" dirty="0"/>
              <a:t>uit een aantal </a:t>
            </a:r>
            <a:r>
              <a:rPr lang="nl-NL" sz="2600" b="1" dirty="0" smtClean="0"/>
              <a:t>gassen → Zuurstof en koolstofdioxide</a:t>
            </a:r>
          </a:p>
          <a:p>
            <a:pPr algn="l"/>
            <a:endParaRPr lang="nl-NL" sz="2600" b="1" dirty="0" smtClean="0"/>
          </a:p>
          <a:p>
            <a:pPr algn="l"/>
            <a:r>
              <a:rPr lang="nl-NL" sz="2600" b="1" dirty="0" smtClean="0"/>
              <a:t>Koolstofdioxide → 	nodig voor fotosynthese</a:t>
            </a:r>
          </a:p>
          <a:p>
            <a:pPr algn="l"/>
            <a:r>
              <a:rPr lang="nl-NL" sz="2600" b="1" dirty="0"/>
              <a:t>	</a:t>
            </a:r>
            <a:r>
              <a:rPr lang="nl-NL" sz="2600" b="1" dirty="0" smtClean="0"/>
              <a:t>	       	dit gas is over het algemeen voldoende in de lucht aanwezig.</a:t>
            </a:r>
          </a:p>
          <a:p>
            <a:pPr algn="l"/>
            <a:r>
              <a:rPr lang="nl-NL" sz="2600" b="1" dirty="0"/>
              <a:t>	</a:t>
            </a:r>
            <a:r>
              <a:rPr lang="nl-NL" sz="2600" b="1" dirty="0" smtClean="0"/>
              <a:t>		(Het is het gas dat wij uitademen)</a:t>
            </a:r>
          </a:p>
          <a:p>
            <a:pPr algn="l"/>
            <a:endParaRPr lang="nl-NL" sz="2600" b="1" dirty="0"/>
          </a:p>
          <a:p>
            <a:pPr algn="l"/>
            <a:r>
              <a:rPr lang="nl-NL" sz="2600" b="1" dirty="0" smtClean="0"/>
              <a:t>Zuurstof → </a:t>
            </a:r>
            <a:r>
              <a:rPr lang="nl-NL" sz="2600" b="1" dirty="0"/>
              <a:t>	komt vrij bij het proces fotosynthese</a:t>
            </a:r>
          </a:p>
          <a:p>
            <a:pPr algn="l"/>
            <a:r>
              <a:rPr lang="nl-NL" sz="2600" b="1" dirty="0" smtClean="0"/>
              <a:t>		wortels </a:t>
            </a:r>
            <a:r>
              <a:rPr lang="nl-NL" sz="2600" b="1" dirty="0"/>
              <a:t>verbruiken energie voor allerlei </a:t>
            </a:r>
            <a:r>
              <a:rPr lang="nl-NL" sz="2600" b="1" dirty="0" smtClean="0"/>
              <a:t>activiteiten, zoals 		       		ademhaling</a:t>
            </a:r>
          </a:p>
          <a:p>
            <a:pPr algn="l"/>
            <a:endParaRPr lang="nl-NL" sz="2600" b="1" dirty="0" smtClean="0"/>
          </a:p>
          <a:p>
            <a:pPr algn="l"/>
            <a:r>
              <a:rPr lang="nl-NL" sz="2600" b="1" u="sng" dirty="0" smtClean="0"/>
              <a:t>Bij </a:t>
            </a:r>
            <a:r>
              <a:rPr lang="nl-NL" sz="2600" b="1" u="sng" dirty="0"/>
              <a:t>te veel water </a:t>
            </a:r>
            <a:r>
              <a:rPr lang="nl-NL" sz="2600" b="1" u="sng" dirty="0" smtClean="0"/>
              <a:t>geven:</a:t>
            </a:r>
          </a:p>
          <a:p>
            <a:pPr algn="l"/>
            <a:r>
              <a:rPr lang="nl-NL" sz="2600" b="1" dirty="0"/>
              <a:t>V</a:t>
            </a:r>
            <a:r>
              <a:rPr lang="nl-NL" sz="2600" b="1" dirty="0" smtClean="0"/>
              <a:t>erdwijnt </a:t>
            </a:r>
            <a:r>
              <a:rPr lang="nl-NL" sz="2600" b="1" dirty="0"/>
              <a:t>de zuurstof uit de </a:t>
            </a:r>
            <a:r>
              <a:rPr lang="nl-NL" sz="2600" b="1" dirty="0" smtClean="0"/>
              <a:t>grond, er ontstaat wortelrot. Afhankelijk van het soort plant zullen na </a:t>
            </a:r>
            <a:r>
              <a:rPr lang="nl-NL" sz="2600" b="1" dirty="0"/>
              <a:t>enkele dagen </a:t>
            </a:r>
            <a:r>
              <a:rPr lang="nl-NL" sz="2600" b="1" dirty="0" smtClean="0"/>
              <a:t>tot weken de wortels wegrotten. De plant kan er hierdoor geel uit gaan zien omdat de wortels geen water meer kunnen opnemen en hij dus verdroogd. Zonder wortels kan een plant niet leven en zal hij dus dood gaan.</a:t>
            </a:r>
          </a:p>
          <a:p>
            <a:pPr marL="342900" indent="-342900" algn="l">
              <a:buFont typeface="Arial" panose="020B0604020202020204" pitchFamily="34" charset="0"/>
              <a:buChar char="•"/>
            </a:pPr>
            <a:endParaRPr lang="nl-NL" dirty="0" smtClean="0"/>
          </a:p>
          <a:p>
            <a:pPr algn="l"/>
            <a:endParaRPr lang="nl-NL" dirty="0" smtClean="0"/>
          </a:p>
        </p:txBody>
      </p:sp>
    </p:spTree>
    <p:extLst>
      <p:ext uri="{BB962C8B-B14F-4D97-AF65-F5344CB8AC3E}">
        <p14:creationId xmlns:p14="http://schemas.microsoft.com/office/powerpoint/2010/main" val="29316540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052" name="Picture 4" descr="Afbeeldingsresultaat voor m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7606"/>
            <a:ext cx="12396247" cy="6956700"/>
          </a:xfrm>
          <a:prstGeom prst="rect">
            <a:avLst/>
          </a:prstGeom>
          <a:noFill/>
          <a:extLst>
            <a:ext uri="{909E8E84-426E-40DD-AFC4-6F175D3DCCD1}">
              <a14:hiddenFill xmlns:a14="http://schemas.microsoft.com/office/drawing/2010/main">
                <a:solidFill>
                  <a:srgbClr val="FFFFFF"/>
                </a:solidFill>
              </a14:hiddenFill>
            </a:ext>
          </a:extLst>
        </p:spPr>
      </p:pic>
      <p:sp>
        <p:nvSpPr>
          <p:cNvPr id="4" name="Titel 1"/>
          <p:cNvSpPr>
            <a:spLocks noGrp="1"/>
          </p:cNvSpPr>
          <p:nvPr>
            <p:ph type="title"/>
          </p:nvPr>
        </p:nvSpPr>
        <p:spPr>
          <a:xfrm>
            <a:off x="3404824" y="0"/>
            <a:ext cx="6380199" cy="1075219"/>
          </a:xfrm>
        </p:spPr>
        <p:txBody>
          <a:bodyPr>
            <a:normAutofit/>
          </a:bodyPr>
          <a:lstStyle/>
          <a:p>
            <a:r>
              <a:rPr lang="nl-NL" dirty="0" smtClean="0"/>
              <a:t>Relatieve luchtvochtigheid</a:t>
            </a:r>
            <a:endParaRPr lang="nl-NL" dirty="0"/>
          </a:p>
        </p:txBody>
      </p:sp>
      <p:sp>
        <p:nvSpPr>
          <p:cNvPr id="5" name="Tijdelijke aanduiding voor inhoud 2"/>
          <p:cNvSpPr>
            <a:spLocks noGrp="1"/>
          </p:cNvSpPr>
          <p:nvPr>
            <p:ph idx="1"/>
          </p:nvPr>
        </p:nvSpPr>
        <p:spPr>
          <a:xfrm>
            <a:off x="508675" y="5024846"/>
            <a:ext cx="11744286" cy="2016034"/>
          </a:xfrm>
        </p:spPr>
        <p:txBody>
          <a:bodyPr>
            <a:normAutofit/>
          </a:bodyPr>
          <a:lstStyle/>
          <a:p>
            <a:pPr marL="0" indent="0">
              <a:buNone/>
            </a:pPr>
            <a:r>
              <a:rPr lang="nl-NL" sz="3000" dirty="0" smtClean="0">
                <a:solidFill>
                  <a:schemeClr val="bg1"/>
                </a:solidFill>
                <a:latin typeface="Arial" panose="020B0604020202020204" pitchFamily="34" charset="0"/>
                <a:cs typeface="Arial" panose="020B0604020202020204" pitchFamily="34" charset="0"/>
              </a:rPr>
              <a:t>De relatieve luchtvochtigheid (rv) is:</a:t>
            </a:r>
          </a:p>
          <a:p>
            <a:pPr marL="0" indent="0">
              <a:buNone/>
            </a:pPr>
            <a:r>
              <a:rPr lang="nl-NL" sz="3000" dirty="0">
                <a:solidFill>
                  <a:schemeClr val="bg1"/>
                </a:solidFill>
                <a:latin typeface="Arial" panose="020B0604020202020204" pitchFamily="34" charset="0"/>
                <a:cs typeface="Arial" panose="020B0604020202020204" pitchFamily="34" charset="0"/>
              </a:rPr>
              <a:t>	</a:t>
            </a:r>
            <a:r>
              <a:rPr lang="nl-NL" sz="3000" dirty="0" smtClean="0">
                <a:solidFill>
                  <a:schemeClr val="bg1"/>
                </a:solidFill>
                <a:latin typeface="Arial" panose="020B0604020202020204" pitchFamily="34" charset="0"/>
                <a:cs typeface="Arial" panose="020B0604020202020204" pitchFamily="34" charset="0"/>
              </a:rPr>
              <a:t>				de hoeveelheid waterdamp in de lucht. </a:t>
            </a:r>
          </a:p>
          <a:p>
            <a:pPr marL="0" indent="0">
              <a:buNone/>
            </a:pPr>
            <a:endParaRPr lang="nl-NL" sz="800" dirty="0" smtClean="0">
              <a:solidFill>
                <a:schemeClr val="bg1"/>
              </a:solidFill>
              <a:latin typeface="Arial" panose="020B0604020202020204" pitchFamily="34" charset="0"/>
              <a:cs typeface="Arial" panose="020B0604020202020204" pitchFamily="34" charset="0"/>
            </a:endParaRPr>
          </a:p>
          <a:p>
            <a:pPr marL="0" indent="0">
              <a:buNone/>
            </a:pPr>
            <a:r>
              <a:rPr lang="nl-NL" sz="3000" dirty="0" smtClean="0">
                <a:solidFill>
                  <a:schemeClr val="bg1"/>
                </a:solidFill>
                <a:latin typeface="Arial" panose="020B0604020202020204" pitchFamily="34" charset="0"/>
                <a:cs typeface="Arial" panose="020B0604020202020204" pitchFamily="34" charset="0"/>
              </a:rPr>
              <a:t>Hoe warmer de lucht hoe meer waterdamp het kan vasthouden.</a:t>
            </a:r>
          </a:p>
          <a:p>
            <a:pPr marL="0" indent="0">
              <a:buNone/>
            </a:pPr>
            <a:endParaRPr lang="nl-NL" sz="3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33137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052" name="Picture 4" descr="Afbeeldingsresultaat voor m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7606"/>
            <a:ext cx="12396247" cy="6956700"/>
          </a:xfrm>
          <a:prstGeom prst="rect">
            <a:avLst/>
          </a:prstGeom>
          <a:noFill/>
          <a:extLst>
            <a:ext uri="{909E8E84-426E-40DD-AFC4-6F175D3DCCD1}">
              <a14:hiddenFill xmlns:a14="http://schemas.microsoft.com/office/drawing/2010/main">
                <a:solidFill>
                  <a:srgbClr val="FFFFFF"/>
                </a:solidFill>
              </a14:hiddenFill>
            </a:ext>
          </a:extLst>
        </p:spPr>
      </p:pic>
      <p:sp>
        <p:nvSpPr>
          <p:cNvPr id="4" name="Titel 1"/>
          <p:cNvSpPr>
            <a:spLocks noGrp="1"/>
          </p:cNvSpPr>
          <p:nvPr>
            <p:ph type="title"/>
          </p:nvPr>
        </p:nvSpPr>
        <p:spPr>
          <a:xfrm>
            <a:off x="3404824" y="0"/>
            <a:ext cx="6380199" cy="1075219"/>
          </a:xfrm>
        </p:spPr>
        <p:txBody>
          <a:bodyPr>
            <a:normAutofit/>
          </a:bodyPr>
          <a:lstStyle/>
          <a:p>
            <a:r>
              <a:rPr lang="nl-NL" dirty="0" smtClean="0"/>
              <a:t>Relatieve luchtvochtigheid</a:t>
            </a:r>
            <a:endParaRPr lang="nl-NL" dirty="0"/>
          </a:p>
        </p:txBody>
      </p:sp>
      <p:sp>
        <p:nvSpPr>
          <p:cNvPr id="5" name="Tijdelijke aanduiding voor inhoud 2"/>
          <p:cNvSpPr>
            <a:spLocks noGrp="1"/>
          </p:cNvSpPr>
          <p:nvPr>
            <p:ph idx="1"/>
          </p:nvPr>
        </p:nvSpPr>
        <p:spPr>
          <a:xfrm>
            <a:off x="560925" y="4807131"/>
            <a:ext cx="11548209" cy="1959429"/>
          </a:xfrm>
        </p:spPr>
        <p:txBody>
          <a:bodyPr>
            <a:normAutofit/>
          </a:bodyPr>
          <a:lstStyle/>
          <a:p>
            <a:pPr marL="0" indent="0">
              <a:buNone/>
            </a:pPr>
            <a:r>
              <a:rPr lang="nl-NL" sz="3000" dirty="0" smtClean="0">
                <a:solidFill>
                  <a:schemeClr val="bg1"/>
                </a:solidFill>
                <a:latin typeface="Arial" panose="020B0604020202020204" pitchFamily="34" charset="0"/>
                <a:cs typeface="Arial" panose="020B0604020202020204" pitchFamily="34" charset="0"/>
              </a:rPr>
              <a:t>Een hoge rv zorgt voor een goede werking van de huidmondjes, het zorgt voor een goede waterhuishouding bij planten. </a:t>
            </a:r>
            <a:endParaRPr lang="nl-NL" sz="3000" dirty="0">
              <a:solidFill>
                <a:schemeClr val="bg1"/>
              </a:solidFill>
              <a:latin typeface="Arial" panose="020B0604020202020204" pitchFamily="34" charset="0"/>
              <a:cs typeface="Arial" panose="020B0604020202020204" pitchFamily="34" charset="0"/>
            </a:endParaRPr>
          </a:p>
          <a:p>
            <a:pPr marL="0" indent="0">
              <a:buNone/>
            </a:pPr>
            <a:r>
              <a:rPr lang="nl-NL" sz="3000" dirty="0" smtClean="0">
                <a:solidFill>
                  <a:schemeClr val="bg1"/>
                </a:solidFill>
                <a:latin typeface="Arial" panose="020B0604020202020204" pitchFamily="34" charset="0"/>
                <a:cs typeface="Arial" panose="020B0604020202020204" pitchFamily="34" charset="0"/>
              </a:rPr>
              <a:t>De rv </a:t>
            </a:r>
            <a:r>
              <a:rPr lang="nl-NL" dirty="0">
                <a:solidFill>
                  <a:schemeClr val="bg1"/>
                </a:solidFill>
                <a:latin typeface="Arial" panose="020B0604020202020204" pitchFamily="34" charset="0"/>
                <a:cs typeface="Arial" panose="020B0604020202020204" pitchFamily="34" charset="0"/>
              </a:rPr>
              <a:t>in de huiskamer</a:t>
            </a:r>
            <a:r>
              <a:rPr lang="nl-NL" dirty="0" smtClean="0">
                <a:solidFill>
                  <a:schemeClr val="bg1"/>
                </a:solidFill>
                <a:latin typeface="Arial" panose="020B0604020202020204" pitchFamily="34" charset="0"/>
                <a:cs typeface="Arial" panose="020B0604020202020204" pitchFamily="34" charset="0"/>
              </a:rPr>
              <a:t> tussen 40-60%, rv in de tropen tussen 60-100%</a:t>
            </a:r>
          </a:p>
        </p:txBody>
      </p:sp>
    </p:spTree>
    <p:extLst>
      <p:ext uri="{BB962C8B-B14F-4D97-AF65-F5344CB8AC3E}">
        <p14:creationId xmlns:p14="http://schemas.microsoft.com/office/powerpoint/2010/main" val="20745818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25078" y="449312"/>
            <a:ext cx="11180976" cy="4351338"/>
          </a:xfrm>
        </p:spPr>
        <p:txBody>
          <a:bodyPr/>
          <a:lstStyle/>
          <a:p>
            <a:pPr marL="0" indent="0">
              <a:buNone/>
            </a:pPr>
            <a:r>
              <a:rPr lang="nl-NL" dirty="0" smtClean="0"/>
              <a:t>Condens op ramen en schimmels op muren duiden op een hoge rv in huis.</a:t>
            </a:r>
          </a:p>
          <a:p>
            <a:pPr marL="0" indent="0">
              <a:buNone/>
            </a:pPr>
            <a:r>
              <a:rPr lang="nl-NL" dirty="0" smtClean="0"/>
              <a:t>Het meten van de rv kun je doen met een hygrometer.</a:t>
            </a:r>
          </a:p>
          <a:p>
            <a:pPr marL="0" indent="0">
              <a:buNone/>
            </a:pPr>
            <a:endParaRPr lang="nl-NL" dirty="0"/>
          </a:p>
        </p:txBody>
      </p:sp>
      <p:pic>
        <p:nvPicPr>
          <p:cNvPr id="4098" name="Picture 2" descr="Afbeeldingsresultaat voor hygrome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419" y="2055043"/>
            <a:ext cx="4844007" cy="48029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Afbeeldingsresultaat voor hygrometer digita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0919" y="2055044"/>
            <a:ext cx="4802958" cy="4802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3647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7308388" y="2654595"/>
            <a:ext cx="2812765" cy="3161744"/>
          </a:xfrm>
          <a:prstGeom prst="rect">
            <a:avLst/>
          </a:prstGeom>
        </p:spPr>
      </p:pic>
      <p:pic>
        <p:nvPicPr>
          <p:cNvPr id="5" name="Afbeelding 4"/>
          <p:cNvPicPr>
            <a:picLocks noChangeAspect="1"/>
          </p:cNvPicPr>
          <p:nvPr/>
        </p:nvPicPr>
        <p:blipFill>
          <a:blip r:embed="rId3"/>
          <a:stretch>
            <a:fillRect/>
          </a:stretch>
        </p:blipFill>
        <p:spPr>
          <a:xfrm>
            <a:off x="13060" y="0"/>
            <a:ext cx="2070261" cy="3700294"/>
          </a:xfrm>
          <a:prstGeom prst="rect">
            <a:avLst/>
          </a:prstGeom>
        </p:spPr>
      </p:pic>
      <p:sp>
        <p:nvSpPr>
          <p:cNvPr id="6" name="Rechthoek 5"/>
          <p:cNvSpPr/>
          <p:nvPr/>
        </p:nvSpPr>
        <p:spPr>
          <a:xfrm>
            <a:off x="2189820" y="597886"/>
            <a:ext cx="10002180" cy="6173998"/>
          </a:xfrm>
          <a:prstGeom prst="rect">
            <a:avLst/>
          </a:prstGeom>
        </p:spPr>
        <p:txBody>
          <a:bodyPr wrap="square">
            <a:spAutoFit/>
          </a:bodyPr>
          <a:lstStyle/>
          <a:p>
            <a:pPr lvl="0">
              <a:lnSpc>
                <a:spcPct val="90000"/>
              </a:lnSpc>
              <a:spcBef>
                <a:spcPts val="1000"/>
              </a:spcBef>
            </a:pPr>
            <a:r>
              <a:rPr lang="nl-NL" sz="3200" dirty="0">
                <a:solidFill>
                  <a:prstClr val="black"/>
                </a:solidFill>
                <a:latin typeface="Arial" panose="020B0604020202020204" pitchFamily="34" charset="0"/>
                <a:cs typeface="Arial" panose="020B0604020202020204" pitchFamily="34" charset="0"/>
              </a:rPr>
              <a:t>Verhogen van de </a:t>
            </a:r>
            <a:r>
              <a:rPr lang="nl-NL" sz="3200" dirty="0" smtClean="0">
                <a:solidFill>
                  <a:prstClr val="black"/>
                </a:solidFill>
                <a:latin typeface="Arial" panose="020B0604020202020204" pitchFamily="34" charset="0"/>
                <a:cs typeface="Arial" panose="020B0604020202020204" pitchFamily="34" charset="0"/>
              </a:rPr>
              <a:t>rv in de woonkamer:</a:t>
            </a:r>
          </a:p>
          <a:p>
            <a:pPr lvl="0">
              <a:lnSpc>
                <a:spcPct val="90000"/>
              </a:lnSpc>
              <a:spcBef>
                <a:spcPts val="1000"/>
              </a:spcBef>
            </a:pPr>
            <a:endParaRPr lang="nl-NL" sz="3200" dirty="0">
              <a:solidFill>
                <a:prstClr val="black"/>
              </a:solidFill>
              <a:latin typeface="Arial" panose="020B0604020202020204" pitchFamily="34" charset="0"/>
              <a:cs typeface="Arial" panose="020B0604020202020204" pitchFamily="34" charset="0"/>
            </a:endParaRPr>
          </a:p>
          <a:p>
            <a:pPr marL="457200" lvl="0" indent="-457200">
              <a:lnSpc>
                <a:spcPct val="90000"/>
              </a:lnSpc>
              <a:spcBef>
                <a:spcPts val="1000"/>
              </a:spcBef>
              <a:buFont typeface="+mj-lt"/>
              <a:buAutoNum type="arabicPeriod"/>
            </a:pPr>
            <a:r>
              <a:rPr lang="nl-NL" sz="2400" u="sng" dirty="0" smtClean="0">
                <a:solidFill>
                  <a:prstClr val="black"/>
                </a:solidFill>
                <a:latin typeface="Arial" panose="020B0604020202020204" pitchFamily="34" charset="0"/>
                <a:cs typeface="Arial" panose="020B0604020202020204" pitchFamily="34" charset="0"/>
              </a:rPr>
              <a:t>Verdampingsbakjes</a:t>
            </a:r>
            <a:r>
              <a:rPr lang="nl-NL" sz="2400" dirty="0" smtClean="0">
                <a:solidFill>
                  <a:prstClr val="black"/>
                </a:solidFill>
                <a:latin typeface="Arial" panose="020B0604020202020204" pitchFamily="34" charset="0"/>
                <a:cs typeface="Arial" panose="020B0604020202020204" pitchFamily="34" charset="0"/>
              </a:rPr>
              <a:t> </a:t>
            </a:r>
            <a:r>
              <a:rPr lang="nl-NL" sz="2400" dirty="0">
                <a:solidFill>
                  <a:prstClr val="black"/>
                </a:solidFill>
                <a:latin typeface="Arial" panose="020B0604020202020204" pitchFamily="34" charset="0"/>
                <a:cs typeface="Arial" panose="020B0604020202020204" pitchFamily="34" charset="0"/>
              </a:rPr>
              <a:t>aan de radiator te hangen</a:t>
            </a:r>
            <a:r>
              <a:rPr lang="nl-NL" sz="2400" dirty="0" smtClean="0">
                <a:solidFill>
                  <a:prstClr val="black"/>
                </a:solidFill>
                <a:latin typeface="Arial" panose="020B0604020202020204" pitchFamily="34" charset="0"/>
                <a:cs typeface="Arial" panose="020B0604020202020204" pitchFamily="34" charset="0"/>
              </a:rPr>
              <a:t>.</a:t>
            </a:r>
          </a:p>
          <a:p>
            <a:pPr marL="457200" lvl="0" indent="-457200">
              <a:lnSpc>
                <a:spcPct val="90000"/>
              </a:lnSpc>
              <a:spcBef>
                <a:spcPts val="1000"/>
              </a:spcBef>
              <a:buFont typeface="+mj-lt"/>
              <a:buAutoNum type="arabicPeriod"/>
            </a:pPr>
            <a:endParaRPr lang="nl-NL" sz="2400" dirty="0" smtClean="0">
              <a:solidFill>
                <a:prstClr val="black"/>
              </a:solidFill>
              <a:latin typeface="Arial" panose="020B0604020202020204" pitchFamily="34" charset="0"/>
              <a:cs typeface="Arial" panose="020B0604020202020204" pitchFamily="34" charset="0"/>
            </a:endParaRPr>
          </a:p>
          <a:p>
            <a:pPr marL="457200" lvl="0" indent="-457200">
              <a:lnSpc>
                <a:spcPct val="90000"/>
              </a:lnSpc>
              <a:spcBef>
                <a:spcPts val="1000"/>
              </a:spcBef>
              <a:buFont typeface="+mj-lt"/>
              <a:buAutoNum type="arabicPeriod"/>
            </a:pPr>
            <a:endParaRPr lang="nl-NL" sz="2400" dirty="0" smtClean="0">
              <a:solidFill>
                <a:prstClr val="black"/>
              </a:solidFill>
              <a:latin typeface="Arial" panose="020B0604020202020204" pitchFamily="34" charset="0"/>
              <a:cs typeface="Arial" panose="020B0604020202020204" pitchFamily="34" charset="0"/>
            </a:endParaRPr>
          </a:p>
          <a:p>
            <a:pPr marL="457200" lvl="0" indent="-457200">
              <a:lnSpc>
                <a:spcPct val="90000"/>
              </a:lnSpc>
              <a:spcBef>
                <a:spcPts val="1000"/>
              </a:spcBef>
              <a:buFont typeface="+mj-lt"/>
              <a:buAutoNum type="arabicPeriod"/>
            </a:pPr>
            <a:endParaRPr lang="nl-NL" sz="2400" dirty="0">
              <a:solidFill>
                <a:prstClr val="black"/>
              </a:solidFill>
              <a:latin typeface="Arial" panose="020B0604020202020204" pitchFamily="34" charset="0"/>
              <a:cs typeface="Arial" panose="020B0604020202020204" pitchFamily="34" charset="0"/>
            </a:endParaRPr>
          </a:p>
          <a:p>
            <a:pPr marL="457200" lvl="0" indent="-457200">
              <a:lnSpc>
                <a:spcPct val="90000"/>
              </a:lnSpc>
              <a:spcBef>
                <a:spcPts val="1000"/>
              </a:spcBef>
              <a:buFont typeface="+mj-lt"/>
              <a:buAutoNum type="arabicPeriod"/>
            </a:pPr>
            <a:r>
              <a:rPr lang="nl-NL" sz="2400" dirty="0" smtClean="0">
                <a:solidFill>
                  <a:prstClr val="black"/>
                </a:solidFill>
                <a:latin typeface="Arial" panose="020B0604020202020204" pitchFamily="34" charset="0"/>
                <a:cs typeface="Arial" panose="020B0604020202020204" pitchFamily="34" charset="0"/>
              </a:rPr>
              <a:t>Een </a:t>
            </a:r>
            <a:r>
              <a:rPr lang="nl-NL" sz="2400" dirty="0">
                <a:solidFill>
                  <a:prstClr val="black"/>
                </a:solidFill>
                <a:latin typeface="Arial" panose="020B0604020202020204" pitchFamily="34" charset="0"/>
                <a:cs typeface="Arial" panose="020B0604020202020204" pitchFamily="34" charset="0"/>
              </a:rPr>
              <a:t>elektrische </a:t>
            </a:r>
            <a:r>
              <a:rPr lang="nl-NL" sz="2400" u="sng" dirty="0" smtClean="0">
                <a:solidFill>
                  <a:prstClr val="black"/>
                </a:solidFill>
                <a:latin typeface="Arial" panose="020B0604020202020204" pitchFamily="34" charset="0"/>
                <a:cs typeface="Arial" panose="020B0604020202020204" pitchFamily="34" charset="0"/>
              </a:rPr>
              <a:t>luchtbevochtiger</a:t>
            </a:r>
            <a:r>
              <a:rPr lang="nl-NL" sz="2400" dirty="0" smtClean="0">
                <a:solidFill>
                  <a:prstClr val="black"/>
                </a:solidFill>
                <a:latin typeface="Arial" panose="020B0604020202020204" pitchFamily="34" charset="0"/>
                <a:cs typeface="Arial" panose="020B0604020202020204" pitchFamily="34" charset="0"/>
              </a:rPr>
              <a:t>.</a:t>
            </a:r>
          </a:p>
          <a:p>
            <a:pPr marL="457200" lvl="0" indent="-457200">
              <a:lnSpc>
                <a:spcPct val="90000"/>
              </a:lnSpc>
              <a:spcBef>
                <a:spcPts val="1000"/>
              </a:spcBef>
              <a:buFont typeface="+mj-lt"/>
              <a:buAutoNum type="arabicPeriod"/>
            </a:pPr>
            <a:endParaRPr lang="nl-NL" sz="2400" dirty="0" smtClean="0">
              <a:solidFill>
                <a:prstClr val="black"/>
              </a:solidFill>
              <a:latin typeface="Arial" panose="020B0604020202020204" pitchFamily="34" charset="0"/>
              <a:cs typeface="Arial" panose="020B0604020202020204" pitchFamily="34" charset="0"/>
            </a:endParaRPr>
          </a:p>
          <a:p>
            <a:pPr marL="457200" lvl="0" indent="-457200">
              <a:lnSpc>
                <a:spcPct val="90000"/>
              </a:lnSpc>
              <a:spcBef>
                <a:spcPts val="1000"/>
              </a:spcBef>
              <a:buFont typeface="+mj-lt"/>
              <a:buAutoNum type="arabicPeriod"/>
            </a:pPr>
            <a:endParaRPr lang="nl-NL" sz="2400" dirty="0" smtClean="0">
              <a:solidFill>
                <a:prstClr val="black"/>
              </a:solidFill>
              <a:latin typeface="Arial" panose="020B0604020202020204" pitchFamily="34" charset="0"/>
              <a:cs typeface="Arial" panose="020B0604020202020204" pitchFamily="34" charset="0"/>
            </a:endParaRPr>
          </a:p>
          <a:p>
            <a:pPr marL="457200" lvl="0" indent="-457200">
              <a:lnSpc>
                <a:spcPct val="90000"/>
              </a:lnSpc>
              <a:spcBef>
                <a:spcPts val="1000"/>
              </a:spcBef>
              <a:buFont typeface="+mj-lt"/>
              <a:buAutoNum type="arabicPeriod"/>
            </a:pPr>
            <a:endParaRPr lang="nl-NL" sz="2400" dirty="0" smtClean="0">
              <a:solidFill>
                <a:prstClr val="black"/>
              </a:solidFill>
              <a:latin typeface="Arial" panose="020B0604020202020204" pitchFamily="34" charset="0"/>
              <a:cs typeface="Arial" panose="020B0604020202020204" pitchFamily="34" charset="0"/>
            </a:endParaRPr>
          </a:p>
          <a:p>
            <a:pPr marL="457200" lvl="0" indent="-457200">
              <a:lnSpc>
                <a:spcPct val="90000"/>
              </a:lnSpc>
              <a:spcBef>
                <a:spcPts val="1000"/>
              </a:spcBef>
              <a:buFont typeface="+mj-lt"/>
              <a:buAutoNum type="arabicPeriod"/>
            </a:pPr>
            <a:endParaRPr lang="nl-NL" sz="2400" dirty="0" smtClean="0">
              <a:solidFill>
                <a:prstClr val="black"/>
              </a:solidFill>
              <a:latin typeface="Arial" panose="020B0604020202020204" pitchFamily="34" charset="0"/>
              <a:cs typeface="Arial" panose="020B0604020202020204" pitchFamily="34" charset="0"/>
            </a:endParaRPr>
          </a:p>
          <a:p>
            <a:pPr marL="457200" lvl="0" indent="-457200">
              <a:lnSpc>
                <a:spcPct val="90000"/>
              </a:lnSpc>
              <a:spcBef>
                <a:spcPts val="1000"/>
              </a:spcBef>
              <a:buFont typeface="+mj-lt"/>
              <a:buAutoNum type="arabicPeriod"/>
            </a:pPr>
            <a:r>
              <a:rPr lang="nl-NL" sz="2400" u="sng" dirty="0" smtClean="0">
                <a:solidFill>
                  <a:prstClr val="black"/>
                </a:solidFill>
                <a:latin typeface="Arial" panose="020B0604020202020204" pitchFamily="34" charset="0"/>
                <a:cs typeface="Arial" panose="020B0604020202020204" pitchFamily="34" charset="0"/>
              </a:rPr>
              <a:t>Eilandmethode</a:t>
            </a:r>
            <a:r>
              <a:rPr lang="nl-NL" sz="2400" dirty="0">
                <a:solidFill>
                  <a:prstClr val="black"/>
                </a:solidFill>
                <a:latin typeface="Arial" panose="020B0604020202020204" pitchFamily="34" charset="0"/>
                <a:cs typeface="Arial" panose="020B0604020202020204" pitchFamily="34" charset="0"/>
              </a:rPr>
              <a:t>: de planten op een platte schaal met water te zetten. </a:t>
            </a:r>
            <a:endParaRPr lang="nl-NL" sz="2400" dirty="0" smtClean="0">
              <a:solidFill>
                <a:prstClr val="black"/>
              </a:solidFill>
              <a:latin typeface="Arial" panose="020B0604020202020204" pitchFamily="34" charset="0"/>
              <a:cs typeface="Arial" panose="020B0604020202020204" pitchFamily="34" charset="0"/>
            </a:endParaRPr>
          </a:p>
          <a:p>
            <a:pPr lvl="0">
              <a:lnSpc>
                <a:spcPct val="90000"/>
              </a:lnSpc>
              <a:spcBef>
                <a:spcPts val="1000"/>
              </a:spcBef>
            </a:pPr>
            <a:r>
              <a:rPr lang="nl-NL" sz="2400" dirty="0" smtClean="0">
                <a:solidFill>
                  <a:prstClr val="black"/>
                </a:solidFill>
                <a:latin typeface="Arial" panose="020B0604020202020204" pitchFamily="34" charset="0"/>
                <a:cs typeface="Arial" panose="020B0604020202020204" pitchFamily="34" charset="0"/>
              </a:rPr>
              <a:t>     Zo </a:t>
            </a:r>
            <a:r>
              <a:rPr lang="nl-NL" sz="2400" dirty="0">
                <a:solidFill>
                  <a:prstClr val="black"/>
                </a:solidFill>
                <a:latin typeface="Arial" panose="020B0604020202020204" pitchFamily="34" charset="0"/>
                <a:cs typeface="Arial" panose="020B0604020202020204" pitchFamily="34" charset="0"/>
              </a:rPr>
              <a:t>wordt in de directe omgeving van de plant de </a:t>
            </a:r>
            <a:r>
              <a:rPr lang="nl-NL" sz="2400" dirty="0" smtClean="0">
                <a:solidFill>
                  <a:prstClr val="black"/>
                </a:solidFill>
                <a:latin typeface="Arial" panose="020B0604020202020204" pitchFamily="34" charset="0"/>
                <a:cs typeface="Arial" panose="020B0604020202020204" pitchFamily="34" charset="0"/>
              </a:rPr>
              <a:t>rv  hoger.</a:t>
            </a:r>
            <a:endParaRPr lang="nl-NL" sz="2400" dirty="0">
              <a:solidFill>
                <a:prstClr val="black"/>
              </a:solidFill>
              <a:latin typeface="Arial" panose="020B0604020202020204" pitchFamily="34" charset="0"/>
              <a:cs typeface="Arial" panose="020B0604020202020204" pitchFamily="34" charset="0"/>
            </a:endParaRPr>
          </a:p>
        </p:txBody>
      </p:sp>
      <p:pic>
        <p:nvPicPr>
          <p:cNvPr id="7" name="Afbeelding 6"/>
          <p:cNvPicPr>
            <a:picLocks noChangeAspect="1"/>
          </p:cNvPicPr>
          <p:nvPr/>
        </p:nvPicPr>
        <p:blipFill>
          <a:blip r:embed="rId4"/>
          <a:stretch>
            <a:fillRect/>
          </a:stretch>
        </p:blipFill>
        <p:spPr>
          <a:xfrm>
            <a:off x="10121153" y="0"/>
            <a:ext cx="2070847" cy="2903456"/>
          </a:xfrm>
          <a:prstGeom prst="rect">
            <a:avLst/>
          </a:prstGeom>
        </p:spPr>
      </p:pic>
      <p:pic>
        <p:nvPicPr>
          <p:cNvPr id="8" name="Afbeelding 7"/>
          <p:cNvPicPr>
            <a:picLocks noChangeAspect="1"/>
          </p:cNvPicPr>
          <p:nvPr/>
        </p:nvPicPr>
        <p:blipFill>
          <a:blip r:embed="rId5"/>
          <a:stretch>
            <a:fillRect/>
          </a:stretch>
        </p:blipFill>
        <p:spPr>
          <a:xfrm>
            <a:off x="13060" y="3867623"/>
            <a:ext cx="2070261" cy="2990377"/>
          </a:xfrm>
          <a:prstGeom prst="rect">
            <a:avLst/>
          </a:prstGeom>
        </p:spPr>
      </p:pic>
    </p:spTree>
    <p:extLst>
      <p:ext uri="{BB962C8B-B14F-4D97-AF65-F5344CB8AC3E}">
        <p14:creationId xmlns:p14="http://schemas.microsoft.com/office/powerpoint/2010/main" val="10976707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986212" y="1108392"/>
            <a:ext cx="7424737" cy="2392454"/>
          </a:xfrm>
        </p:spPr>
        <p:txBody>
          <a:bodyPr>
            <a:noAutofit/>
          </a:bodyPr>
          <a:lstStyle/>
          <a:p>
            <a:r>
              <a:rPr lang="nl-NL" sz="8800" dirty="0" smtClean="0">
                <a:latin typeface="+mn-lt"/>
                <a:ea typeface="Verdana" panose="020B0604030504040204" pitchFamily="34" charset="0"/>
                <a:cs typeface="Verdana" panose="020B0604030504040204" pitchFamily="34" charset="0"/>
              </a:rPr>
              <a:t>Groeifactoren</a:t>
            </a:r>
            <a:endParaRPr lang="nl-NL" sz="8800" dirty="0">
              <a:latin typeface="+mn-lt"/>
              <a:ea typeface="Verdana" panose="020B0604030504040204" pitchFamily="34" charset="0"/>
              <a:cs typeface="Verdana" panose="020B0604030504040204" pitchFamily="34" charset="0"/>
            </a:endParaRPr>
          </a:p>
        </p:txBody>
      </p:sp>
      <p:sp>
        <p:nvSpPr>
          <p:cNvPr id="3" name="Ondertitel 2"/>
          <p:cNvSpPr>
            <a:spLocks noGrp="1"/>
          </p:cNvSpPr>
          <p:nvPr>
            <p:ph type="subTitle" idx="1"/>
          </p:nvPr>
        </p:nvSpPr>
        <p:spPr>
          <a:xfrm>
            <a:off x="8407730" y="4278931"/>
            <a:ext cx="2260270" cy="1171843"/>
          </a:xfrm>
        </p:spPr>
        <p:txBody>
          <a:bodyPr>
            <a:noAutofit/>
          </a:bodyPr>
          <a:lstStyle/>
          <a:p>
            <a:r>
              <a:rPr lang="nl-NL" sz="3600" b="1" dirty="0" smtClean="0"/>
              <a:t> </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8331" y="930954"/>
            <a:ext cx="3027881" cy="4888775"/>
          </a:xfrm>
          <a:prstGeom prst="rect">
            <a:avLst/>
          </a:prstGeom>
        </p:spPr>
      </p:pic>
    </p:spTree>
    <p:extLst>
      <p:ext uri="{BB962C8B-B14F-4D97-AF65-F5344CB8AC3E}">
        <p14:creationId xmlns:p14="http://schemas.microsoft.com/office/powerpoint/2010/main" val="29464896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1844B"/>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2352033" y="404234"/>
            <a:ext cx="7824247" cy="1452127"/>
          </a:xfrm>
        </p:spPr>
        <p:txBody>
          <a:bodyPr>
            <a:noAutofit/>
          </a:bodyPr>
          <a:lstStyle/>
          <a:p>
            <a:r>
              <a:rPr lang="nl-NL" sz="5400" b="1" u="sng" dirty="0" smtClean="0"/>
              <a:t>Groeifactor Temperatuur</a:t>
            </a:r>
            <a:endParaRPr lang="nl-NL" sz="5400" b="1" u="sng" dirty="0"/>
          </a:p>
        </p:txBody>
      </p:sp>
      <p:graphicFrame>
        <p:nvGraphicFramePr>
          <p:cNvPr id="4" name="Tijdelijke aanduiding voor inhoud 3"/>
          <p:cNvGraphicFramePr>
            <a:graphicFrameLocks noGrp="1"/>
          </p:cNvGraphicFramePr>
          <p:nvPr>
            <p:ph idx="1"/>
            <p:extLst/>
          </p:nvPr>
        </p:nvGraphicFramePr>
        <p:xfrm>
          <a:off x="446246" y="2133602"/>
          <a:ext cx="11397411" cy="3535677"/>
        </p:xfrm>
        <a:graphic>
          <a:graphicData uri="http://schemas.openxmlformats.org/drawingml/2006/table">
            <a:tbl>
              <a:tblPr firstRow="1" firstCol="1" bandRow="1">
                <a:tableStyleId>{5C22544A-7EE6-4342-B048-85BDC9FD1C3A}</a:tableStyleId>
              </a:tblPr>
              <a:tblGrid>
                <a:gridCol w="3799137">
                  <a:extLst>
                    <a:ext uri="{9D8B030D-6E8A-4147-A177-3AD203B41FA5}">
                      <a16:colId xmlns:a16="http://schemas.microsoft.com/office/drawing/2014/main" val="20000"/>
                    </a:ext>
                  </a:extLst>
                </a:gridCol>
                <a:gridCol w="3478098">
                  <a:extLst>
                    <a:ext uri="{9D8B030D-6E8A-4147-A177-3AD203B41FA5}">
                      <a16:colId xmlns:a16="http://schemas.microsoft.com/office/drawing/2014/main" val="20001"/>
                    </a:ext>
                  </a:extLst>
                </a:gridCol>
                <a:gridCol w="4120176">
                  <a:extLst>
                    <a:ext uri="{9D8B030D-6E8A-4147-A177-3AD203B41FA5}">
                      <a16:colId xmlns:a16="http://schemas.microsoft.com/office/drawing/2014/main" val="20002"/>
                    </a:ext>
                  </a:extLst>
                </a:gridCol>
              </a:tblGrid>
              <a:tr h="813764">
                <a:tc>
                  <a:txBody>
                    <a:bodyPr/>
                    <a:lstStyle/>
                    <a:p>
                      <a:pPr algn="ctr">
                        <a:lnSpc>
                          <a:spcPct val="115000"/>
                        </a:lnSpc>
                        <a:spcAft>
                          <a:spcPts val="0"/>
                        </a:spcAft>
                      </a:pPr>
                      <a:r>
                        <a:rPr lang="nl-NL" sz="2000" dirty="0">
                          <a:effectLst/>
                          <a:latin typeface="Arial" pitchFamily="34" charset="0"/>
                          <a:cs typeface="Arial" pitchFamily="34" charset="0"/>
                        </a:rPr>
                        <a:t> </a:t>
                      </a:r>
                    </a:p>
                    <a:p>
                      <a:pPr algn="ctr">
                        <a:lnSpc>
                          <a:spcPct val="115000"/>
                        </a:lnSpc>
                        <a:spcAft>
                          <a:spcPts val="0"/>
                        </a:spcAft>
                      </a:pPr>
                      <a:r>
                        <a:rPr lang="nl-NL" sz="2000" dirty="0">
                          <a:effectLst/>
                          <a:latin typeface="Arial" pitchFamily="34" charset="0"/>
                          <a:cs typeface="Arial" pitchFamily="34" charset="0"/>
                        </a:rPr>
                        <a:t>Soort plant</a:t>
                      </a:r>
                      <a:endParaRPr lang="nl-NL" sz="2000" dirty="0">
                        <a:effectLst/>
                        <a:latin typeface="Arial" pitchFamily="34" charset="0"/>
                        <a:ea typeface="Calibri"/>
                        <a:cs typeface="Arial" pitchFamily="34" charset="0"/>
                      </a:endParaRPr>
                    </a:p>
                  </a:txBody>
                  <a:tcPr marL="9525" marR="9525" marT="9525" marB="9525" anchor="ctr"/>
                </a:tc>
                <a:tc>
                  <a:txBody>
                    <a:bodyPr/>
                    <a:lstStyle/>
                    <a:p>
                      <a:pPr algn="ctr">
                        <a:lnSpc>
                          <a:spcPct val="115000"/>
                        </a:lnSpc>
                        <a:spcAft>
                          <a:spcPts val="0"/>
                        </a:spcAft>
                      </a:pPr>
                      <a:r>
                        <a:rPr lang="nl-NL" sz="2000" dirty="0" smtClean="0">
                          <a:effectLst/>
                          <a:latin typeface="Arial" pitchFamily="34" charset="0"/>
                          <a:cs typeface="Arial" pitchFamily="34" charset="0"/>
                        </a:rPr>
                        <a:t>Minimum temperatuur</a:t>
                      </a:r>
                      <a:endParaRPr lang="nl-NL" sz="2000" dirty="0">
                        <a:effectLst/>
                        <a:latin typeface="Arial" pitchFamily="34" charset="0"/>
                        <a:ea typeface="Calibri"/>
                        <a:cs typeface="Arial" pitchFamily="34" charset="0"/>
                      </a:endParaRPr>
                    </a:p>
                  </a:txBody>
                  <a:tcPr marL="9525" marR="9525" marT="9525" marB="9525" anchor="ctr"/>
                </a:tc>
                <a:tc>
                  <a:txBody>
                    <a:bodyPr/>
                    <a:lstStyle/>
                    <a:p>
                      <a:pPr algn="ctr">
                        <a:lnSpc>
                          <a:spcPct val="115000"/>
                        </a:lnSpc>
                        <a:spcAft>
                          <a:spcPts val="0"/>
                        </a:spcAft>
                      </a:pPr>
                      <a:r>
                        <a:rPr lang="nl-NL" sz="2000" dirty="0" smtClean="0">
                          <a:effectLst/>
                          <a:latin typeface="Arial" pitchFamily="34" charset="0"/>
                          <a:cs typeface="Arial" pitchFamily="34" charset="0"/>
                        </a:rPr>
                        <a:t>Maximum temperatuur</a:t>
                      </a:r>
                      <a:endParaRPr lang="nl-NL" sz="2000" dirty="0">
                        <a:effectLst/>
                        <a:latin typeface="Arial" pitchFamily="34" charset="0"/>
                        <a:ea typeface="Calibri"/>
                        <a:cs typeface="Arial" pitchFamily="34" charset="0"/>
                      </a:endParaRPr>
                    </a:p>
                  </a:txBody>
                  <a:tcPr marL="9525" marR="9525" marT="9525" marB="9525" anchor="ctr"/>
                </a:tc>
                <a:extLst>
                  <a:ext uri="{0D108BD9-81ED-4DB2-BD59-A6C34878D82A}">
                    <a16:rowId xmlns:a16="http://schemas.microsoft.com/office/drawing/2014/main" val="10000"/>
                  </a:ext>
                </a:extLst>
              </a:tr>
              <a:tr h="375481">
                <a:tc>
                  <a:txBody>
                    <a:bodyPr/>
                    <a:lstStyle/>
                    <a:p>
                      <a:pPr algn="ctr">
                        <a:lnSpc>
                          <a:spcPct val="115000"/>
                        </a:lnSpc>
                        <a:spcAft>
                          <a:spcPts val="0"/>
                        </a:spcAft>
                      </a:pPr>
                      <a:r>
                        <a:rPr lang="nl-NL" sz="2000" dirty="0">
                          <a:effectLst/>
                          <a:latin typeface="Arial" pitchFamily="34" charset="0"/>
                          <a:cs typeface="Arial" pitchFamily="34" charset="0"/>
                        </a:rPr>
                        <a:t>tropische planten</a:t>
                      </a:r>
                      <a:endParaRPr lang="nl-NL" sz="2000" dirty="0">
                        <a:effectLst/>
                        <a:latin typeface="Arial" pitchFamily="34" charset="0"/>
                        <a:ea typeface="Calibri"/>
                        <a:cs typeface="Arial" pitchFamily="34" charset="0"/>
                      </a:endParaRPr>
                    </a:p>
                  </a:txBody>
                  <a:tcPr marL="0" marR="0" marT="0" marB="0"/>
                </a:tc>
                <a:tc>
                  <a:txBody>
                    <a:bodyPr/>
                    <a:lstStyle/>
                    <a:p>
                      <a:pPr algn="ctr">
                        <a:lnSpc>
                          <a:spcPct val="115000"/>
                        </a:lnSpc>
                        <a:spcAft>
                          <a:spcPts val="0"/>
                        </a:spcAft>
                      </a:pPr>
                      <a:r>
                        <a:rPr lang="nl-NL" sz="2000" dirty="0">
                          <a:effectLst/>
                          <a:latin typeface="Arial" pitchFamily="34" charset="0"/>
                          <a:cs typeface="Arial" pitchFamily="34" charset="0"/>
                        </a:rPr>
                        <a:t>16-20°C</a:t>
                      </a:r>
                      <a:endParaRPr lang="nl-NL" sz="2000" dirty="0">
                        <a:effectLst/>
                        <a:latin typeface="Arial" pitchFamily="34" charset="0"/>
                        <a:ea typeface="Calibri"/>
                        <a:cs typeface="Arial" pitchFamily="34" charset="0"/>
                      </a:endParaRPr>
                    </a:p>
                  </a:txBody>
                  <a:tcPr marL="0" marR="0" marT="0" marB="0"/>
                </a:tc>
                <a:tc>
                  <a:txBody>
                    <a:bodyPr/>
                    <a:lstStyle/>
                    <a:p>
                      <a:pPr algn="l">
                        <a:lnSpc>
                          <a:spcPct val="115000"/>
                        </a:lnSpc>
                        <a:spcAft>
                          <a:spcPts val="0"/>
                        </a:spcAft>
                      </a:pPr>
                      <a:r>
                        <a:rPr lang="nl-NL" sz="2000" dirty="0" smtClean="0">
                          <a:effectLst/>
                          <a:latin typeface="Arial" pitchFamily="34" charset="0"/>
                          <a:cs typeface="Arial" pitchFamily="34" charset="0"/>
                        </a:rPr>
                        <a:t>           35-45°C</a:t>
                      </a:r>
                      <a:endParaRPr lang="nl-NL" sz="2000" dirty="0">
                        <a:effectLst/>
                        <a:latin typeface="Arial" pitchFamily="34" charset="0"/>
                        <a:ea typeface="Calibri"/>
                        <a:cs typeface="Arial" pitchFamily="34" charset="0"/>
                      </a:endParaRPr>
                    </a:p>
                  </a:txBody>
                  <a:tcPr marL="0" marR="0" marT="0" marB="0"/>
                </a:tc>
                <a:extLst>
                  <a:ext uri="{0D108BD9-81ED-4DB2-BD59-A6C34878D82A}">
                    <a16:rowId xmlns:a16="http://schemas.microsoft.com/office/drawing/2014/main" val="10001"/>
                  </a:ext>
                </a:extLst>
              </a:tr>
              <a:tr h="375481">
                <a:tc>
                  <a:txBody>
                    <a:bodyPr/>
                    <a:lstStyle/>
                    <a:p>
                      <a:pPr algn="ctr">
                        <a:lnSpc>
                          <a:spcPct val="115000"/>
                        </a:lnSpc>
                        <a:spcAft>
                          <a:spcPts val="0"/>
                        </a:spcAft>
                      </a:pPr>
                      <a:r>
                        <a:rPr lang="nl-NL" sz="2000" dirty="0">
                          <a:effectLst/>
                          <a:latin typeface="Arial" pitchFamily="34" charset="0"/>
                          <a:cs typeface="Arial" pitchFamily="34" charset="0"/>
                        </a:rPr>
                        <a:t>subtropische planten</a:t>
                      </a:r>
                      <a:endParaRPr lang="nl-NL" sz="2000" dirty="0">
                        <a:effectLst/>
                        <a:latin typeface="Arial" pitchFamily="34" charset="0"/>
                        <a:ea typeface="Calibri"/>
                        <a:cs typeface="Arial" pitchFamily="34" charset="0"/>
                      </a:endParaRPr>
                    </a:p>
                  </a:txBody>
                  <a:tcPr marL="0" marR="0" marT="0" marB="0"/>
                </a:tc>
                <a:tc>
                  <a:txBody>
                    <a:bodyPr/>
                    <a:lstStyle/>
                    <a:p>
                      <a:pPr algn="ctr">
                        <a:lnSpc>
                          <a:spcPct val="115000"/>
                        </a:lnSpc>
                        <a:spcAft>
                          <a:spcPts val="0"/>
                        </a:spcAft>
                      </a:pPr>
                      <a:r>
                        <a:rPr lang="nl-NL" sz="2000" dirty="0">
                          <a:effectLst/>
                          <a:latin typeface="Arial" pitchFamily="34" charset="0"/>
                          <a:cs typeface="Arial" pitchFamily="34" charset="0"/>
                        </a:rPr>
                        <a:t>10-16°C</a:t>
                      </a:r>
                      <a:endParaRPr lang="nl-NL" sz="2000" dirty="0">
                        <a:effectLst/>
                        <a:latin typeface="Arial" pitchFamily="34" charset="0"/>
                        <a:ea typeface="Calibri"/>
                        <a:cs typeface="Arial" pitchFamily="34" charset="0"/>
                      </a:endParaRPr>
                    </a:p>
                  </a:txBody>
                  <a:tcPr marL="0" marR="0" marT="0" marB="0"/>
                </a:tc>
                <a:tc>
                  <a:txBody>
                    <a:bodyPr/>
                    <a:lstStyle/>
                    <a:p>
                      <a:pPr algn="l">
                        <a:lnSpc>
                          <a:spcPct val="115000"/>
                        </a:lnSpc>
                        <a:spcAft>
                          <a:spcPts val="0"/>
                        </a:spcAft>
                      </a:pPr>
                      <a:r>
                        <a:rPr lang="nl-NL" sz="2000" dirty="0" smtClean="0">
                          <a:effectLst/>
                          <a:latin typeface="Arial" pitchFamily="34" charset="0"/>
                          <a:cs typeface="Arial" pitchFamily="34" charset="0"/>
                        </a:rPr>
                        <a:t>           35-45°C</a:t>
                      </a:r>
                      <a:endParaRPr lang="nl-NL" sz="2000" dirty="0">
                        <a:effectLst/>
                        <a:latin typeface="Arial" pitchFamily="34" charset="0"/>
                        <a:ea typeface="Calibri"/>
                        <a:cs typeface="Arial" pitchFamily="34" charset="0"/>
                      </a:endParaRPr>
                    </a:p>
                  </a:txBody>
                  <a:tcPr marL="0" marR="0" marT="0" marB="0"/>
                </a:tc>
                <a:extLst>
                  <a:ext uri="{0D108BD9-81ED-4DB2-BD59-A6C34878D82A}">
                    <a16:rowId xmlns:a16="http://schemas.microsoft.com/office/drawing/2014/main" val="10002"/>
                  </a:ext>
                </a:extLst>
              </a:tr>
              <a:tr h="1970951">
                <a:tc>
                  <a:txBody>
                    <a:bodyPr/>
                    <a:lstStyle/>
                    <a:p>
                      <a:pPr algn="ctr">
                        <a:lnSpc>
                          <a:spcPct val="115000"/>
                        </a:lnSpc>
                        <a:spcAft>
                          <a:spcPts val="0"/>
                        </a:spcAft>
                      </a:pPr>
                      <a:r>
                        <a:rPr lang="nl-NL" sz="2000" dirty="0">
                          <a:effectLst/>
                          <a:latin typeface="Arial" pitchFamily="34" charset="0"/>
                          <a:cs typeface="Arial" pitchFamily="34" charset="0"/>
                        </a:rPr>
                        <a:t>planten uit gematigde en koude gebieden</a:t>
                      </a:r>
                      <a:endParaRPr lang="nl-NL" sz="2000" dirty="0">
                        <a:effectLst/>
                        <a:latin typeface="Arial" pitchFamily="34" charset="0"/>
                        <a:ea typeface="Calibri"/>
                        <a:cs typeface="Arial" pitchFamily="34" charset="0"/>
                      </a:endParaRPr>
                    </a:p>
                  </a:txBody>
                  <a:tcPr marL="0" marR="0" marT="0" marB="0"/>
                </a:tc>
                <a:tc>
                  <a:txBody>
                    <a:bodyPr/>
                    <a:lstStyle/>
                    <a:p>
                      <a:pPr algn="ctr">
                        <a:lnSpc>
                          <a:spcPct val="115000"/>
                        </a:lnSpc>
                        <a:spcAft>
                          <a:spcPts val="0"/>
                        </a:spcAft>
                      </a:pPr>
                      <a:r>
                        <a:rPr lang="nl-NL" sz="2000" dirty="0" smtClean="0">
                          <a:effectLst/>
                          <a:latin typeface="Arial" pitchFamily="34" charset="0"/>
                          <a:cs typeface="Arial" pitchFamily="34" charset="0"/>
                        </a:rPr>
                        <a:t>-10-+3°C</a:t>
                      </a:r>
                      <a:endParaRPr lang="nl-NL" sz="2000" dirty="0">
                        <a:effectLst/>
                        <a:latin typeface="Arial" pitchFamily="34" charset="0"/>
                        <a:ea typeface="Calibri"/>
                        <a:cs typeface="Arial" pitchFamily="34" charset="0"/>
                      </a:endParaRPr>
                    </a:p>
                  </a:txBody>
                  <a:tcPr marL="0" marR="0" marT="0" marB="0"/>
                </a:tc>
                <a:tc>
                  <a:txBody>
                    <a:bodyPr/>
                    <a:lstStyle/>
                    <a:p>
                      <a:pPr algn="l">
                        <a:lnSpc>
                          <a:spcPct val="115000"/>
                        </a:lnSpc>
                        <a:spcAft>
                          <a:spcPts val="0"/>
                        </a:spcAft>
                      </a:pPr>
                      <a:r>
                        <a:rPr lang="nl-NL" sz="2000" dirty="0">
                          <a:effectLst/>
                          <a:latin typeface="Arial" pitchFamily="34" charset="0"/>
                          <a:cs typeface="Arial" pitchFamily="34" charset="0"/>
                        </a:rPr>
                        <a:t>           </a:t>
                      </a:r>
                      <a:r>
                        <a:rPr lang="nl-NL" sz="2000" dirty="0" smtClean="0">
                          <a:effectLst/>
                          <a:latin typeface="Arial" pitchFamily="34" charset="0"/>
                          <a:cs typeface="Arial" pitchFamily="34" charset="0"/>
                        </a:rPr>
                        <a:t>15-35°C </a:t>
                      </a:r>
                      <a:r>
                        <a:rPr lang="nl-NL" sz="2000" dirty="0">
                          <a:effectLst/>
                          <a:latin typeface="Arial" pitchFamily="34" charset="0"/>
                          <a:cs typeface="Arial" pitchFamily="34" charset="0"/>
                        </a:rPr>
                        <a:t>(</a:t>
                      </a:r>
                      <a:r>
                        <a:rPr lang="nl-NL" sz="2000" dirty="0" smtClean="0">
                          <a:effectLst/>
                          <a:latin typeface="Arial" pitchFamily="34" charset="0"/>
                          <a:cs typeface="Arial" pitchFamily="34" charset="0"/>
                        </a:rPr>
                        <a:t>gematigd gebied) </a:t>
                      </a:r>
                    </a:p>
                    <a:p>
                      <a:pPr algn="l">
                        <a:lnSpc>
                          <a:spcPct val="115000"/>
                        </a:lnSpc>
                        <a:spcAft>
                          <a:spcPts val="0"/>
                        </a:spcAft>
                      </a:pPr>
                      <a:r>
                        <a:rPr lang="nl-NL" sz="2000" dirty="0" smtClean="0">
                          <a:effectLst/>
                          <a:latin typeface="Arial" pitchFamily="34" charset="0"/>
                          <a:cs typeface="Arial" pitchFamily="34" charset="0"/>
                        </a:rPr>
                        <a:t>           10°C </a:t>
                      </a:r>
                      <a:r>
                        <a:rPr lang="nl-NL" sz="2000" dirty="0">
                          <a:effectLst/>
                          <a:latin typeface="Arial" pitchFamily="34" charset="0"/>
                          <a:cs typeface="Arial" pitchFamily="34" charset="0"/>
                        </a:rPr>
                        <a:t>(koud gebied)</a:t>
                      </a:r>
                    </a:p>
                    <a:p>
                      <a:pPr algn="ctr">
                        <a:lnSpc>
                          <a:spcPct val="115000"/>
                        </a:lnSpc>
                        <a:spcAft>
                          <a:spcPts val="0"/>
                        </a:spcAft>
                      </a:pPr>
                      <a:r>
                        <a:rPr lang="nl-NL" sz="2000" dirty="0">
                          <a:effectLst/>
                          <a:latin typeface="Arial" pitchFamily="34" charset="0"/>
                          <a:cs typeface="Arial" pitchFamily="34" charset="0"/>
                        </a:rPr>
                        <a:t> </a:t>
                      </a:r>
                    </a:p>
                    <a:p>
                      <a:pPr algn="ctr">
                        <a:lnSpc>
                          <a:spcPct val="115000"/>
                        </a:lnSpc>
                        <a:spcAft>
                          <a:spcPts val="0"/>
                        </a:spcAft>
                      </a:pPr>
                      <a:r>
                        <a:rPr lang="nl-NL" sz="2000" dirty="0">
                          <a:effectLst/>
                          <a:latin typeface="Arial" pitchFamily="34" charset="0"/>
                          <a:cs typeface="Arial" pitchFamily="34" charset="0"/>
                        </a:rPr>
                        <a:t> </a:t>
                      </a:r>
                    </a:p>
                    <a:p>
                      <a:pPr algn="ctr">
                        <a:lnSpc>
                          <a:spcPct val="115000"/>
                        </a:lnSpc>
                        <a:spcAft>
                          <a:spcPts val="0"/>
                        </a:spcAft>
                      </a:pPr>
                      <a:r>
                        <a:rPr lang="nl-NL" sz="2000" dirty="0">
                          <a:effectLst/>
                          <a:latin typeface="Arial" pitchFamily="34" charset="0"/>
                          <a:cs typeface="Arial" pitchFamily="34" charset="0"/>
                        </a:rPr>
                        <a:t> </a:t>
                      </a:r>
                      <a:endParaRPr lang="nl-NL" sz="2000" dirty="0">
                        <a:effectLst/>
                        <a:latin typeface="Arial" pitchFamily="34" charset="0"/>
                        <a:ea typeface="Calibri"/>
                        <a:cs typeface="Arial" pitchFamily="34" charset="0"/>
                      </a:endParaRPr>
                    </a:p>
                  </a:txBody>
                  <a:tcPr marL="0" marR="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008460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1844B"/>
        </a:solidFill>
        <a:effectLst/>
      </p:bgPr>
    </p:bg>
    <p:spTree>
      <p:nvGrpSpPr>
        <p:cNvPr id="1" name=""/>
        <p:cNvGrpSpPr/>
        <p:nvPr/>
      </p:nvGrpSpPr>
      <p:grpSpPr>
        <a:xfrm>
          <a:off x="0" y="0"/>
          <a:ext cx="0" cy="0"/>
          <a:chOff x="0" y="0"/>
          <a:chExt cx="0" cy="0"/>
        </a:xfrm>
      </p:grpSpPr>
      <p:sp>
        <p:nvSpPr>
          <p:cNvPr id="5" name="Titel 1"/>
          <p:cNvSpPr txBox="1">
            <a:spLocks/>
          </p:cNvSpPr>
          <p:nvPr/>
        </p:nvSpPr>
        <p:spPr>
          <a:xfrm>
            <a:off x="1063761" y="48405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0" i="0" u="none" strike="noStrike" kern="1200" cap="none" spc="0" normalizeH="0" baseline="0" noProof="0" dirty="0" smtClean="0">
                <a:ln>
                  <a:noFill/>
                </a:ln>
                <a:solidFill>
                  <a:prstClr val="black"/>
                </a:solidFill>
                <a:effectLst/>
                <a:uLnTx/>
                <a:uFillTx/>
                <a:latin typeface="Calibri Light" panose="020F0302020204030204"/>
                <a:ea typeface="+mj-ea"/>
                <a:cs typeface="+mj-cs"/>
              </a:rPr>
              <a:t>Temperatuur verhoogt de processen assimilatie en dissimilatie.</a:t>
            </a:r>
            <a:endParaRPr kumimoji="0" lang="nl-NL"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3" name="Tijdelijke aanduiding voor inhoud 2"/>
          <p:cNvSpPr>
            <a:spLocks noGrp="1"/>
          </p:cNvSpPr>
          <p:nvPr>
            <p:ph idx="1"/>
          </p:nvPr>
        </p:nvSpPr>
        <p:spPr>
          <a:xfrm>
            <a:off x="1319752" y="2663769"/>
            <a:ext cx="9685256" cy="3716567"/>
          </a:xfrm>
        </p:spPr>
        <p:txBody>
          <a:bodyPr/>
          <a:lstStyle/>
          <a:p>
            <a:pPr marL="0" indent="0">
              <a:buNone/>
            </a:pPr>
            <a:r>
              <a:rPr lang="nl-NL" sz="3200" dirty="0" smtClean="0">
                <a:solidFill>
                  <a:prstClr val="black"/>
                </a:solidFill>
                <a:latin typeface="Calibri Light" panose="020F0302020204030204"/>
                <a:ea typeface="+mj-ea"/>
                <a:cs typeface="+mj-cs"/>
              </a:rPr>
              <a:t>Dissimilatie / Verbranding</a:t>
            </a:r>
            <a:r>
              <a:rPr lang="nl-NL" sz="3200" dirty="0">
                <a:solidFill>
                  <a:prstClr val="black"/>
                </a:solidFill>
                <a:latin typeface="Calibri Light" panose="020F0302020204030204"/>
                <a:ea typeface="+mj-ea"/>
                <a:cs typeface="+mj-cs"/>
              </a:rPr>
              <a:t/>
            </a:r>
            <a:br>
              <a:rPr lang="nl-NL" sz="3200" dirty="0">
                <a:solidFill>
                  <a:prstClr val="black"/>
                </a:solidFill>
                <a:latin typeface="Calibri Light" panose="020F0302020204030204"/>
                <a:ea typeface="+mj-ea"/>
                <a:cs typeface="+mj-cs"/>
              </a:rPr>
            </a:br>
            <a:endParaRPr lang="nl-NL" sz="3200" dirty="0" smtClean="0">
              <a:solidFill>
                <a:prstClr val="black"/>
              </a:solidFill>
              <a:latin typeface="Calibri Light" panose="020F0302020204030204"/>
              <a:ea typeface="+mj-ea"/>
              <a:cs typeface="+mj-cs"/>
            </a:endParaRPr>
          </a:p>
          <a:p>
            <a:pPr marL="0" indent="0">
              <a:buNone/>
            </a:pPr>
            <a:endParaRPr lang="nl-NL" sz="3200" dirty="0">
              <a:solidFill>
                <a:prstClr val="black"/>
              </a:solidFill>
              <a:latin typeface="Calibri Light" panose="020F0302020204030204"/>
              <a:ea typeface="+mj-ea"/>
              <a:cs typeface="+mj-cs"/>
            </a:endParaRPr>
          </a:p>
          <a:p>
            <a:pPr marL="0" indent="0">
              <a:buNone/>
            </a:pPr>
            <a:r>
              <a:rPr lang="nl-NL" sz="3200" dirty="0" smtClean="0">
                <a:latin typeface="+mj-lt"/>
              </a:rPr>
              <a:t>Assimilatie / fotosynthese</a:t>
            </a:r>
            <a:endParaRPr lang="nl-NL" sz="3200" dirty="0" smtClean="0">
              <a:solidFill>
                <a:prstClr val="black"/>
              </a:solidFill>
              <a:latin typeface="+mj-lt"/>
              <a:ea typeface="+mj-ea"/>
              <a:cs typeface="+mj-cs"/>
            </a:endParaRPr>
          </a:p>
        </p:txBody>
      </p:sp>
      <p:pic>
        <p:nvPicPr>
          <p:cNvPr id="6" name="Afbeelding 5"/>
          <p:cNvPicPr>
            <a:picLocks noChangeAspect="1"/>
          </p:cNvPicPr>
          <p:nvPr/>
        </p:nvPicPr>
        <p:blipFill>
          <a:blip r:embed="rId2"/>
          <a:stretch>
            <a:fillRect/>
          </a:stretch>
        </p:blipFill>
        <p:spPr>
          <a:xfrm>
            <a:off x="6162380" y="2319485"/>
            <a:ext cx="5267325" cy="1419225"/>
          </a:xfrm>
          <a:prstGeom prst="rect">
            <a:avLst/>
          </a:prstGeom>
        </p:spPr>
      </p:pic>
      <p:sp>
        <p:nvSpPr>
          <p:cNvPr id="8" name="Rechthoek 7"/>
          <p:cNvSpPr/>
          <p:nvPr/>
        </p:nvSpPr>
        <p:spPr>
          <a:xfrm>
            <a:off x="1323041" y="4972321"/>
            <a:ext cx="8729614" cy="1275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smtClean="0">
                <a:ln>
                  <a:noFill/>
                </a:ln>
                <a:solidFill>
                  <a:prstClr val="white"/>
                </a:solidFill>
                <a:effectLst/>
                <a:uLnTx/>
                <a:uFillTx/>
                <a:latin typeface="Calibri" panose="020F0502020204030204"/>
                <a:ea typeface="+mn-ea"/>
                <a:cs typeface="+mn-cs"/>
              </a:rPr>
              <a:t>    +                                                  +                                    =                </a:t>
            </a: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Ovaal 8"/>
          <p:cNvSpPr/>
          <p:nvPr/>
        </p:nvSpPr>
        <p:spPr>
          <a:xfrm>
            <a:off x="1974919" y="5332057"/>
            <a:ext cx="1065230" cy="4336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smtClean="0">
                <a:ln>
                  <a:noFill/>
                </a:ln>
                <a:solidFill>
                  <a:prstClr val="white"/>
                </a:solidFill>
                <a:effectLst/>
                <a:uLnTx/>
                <a:uFillTx/>
                <a:latin typeface="Calibri" panose="020F0502020204030204"/>
                <a:ea typeface="+mn-ea"/>
                <a:cs typeface="+mn-cs"/>
              </a:rPr>
              <a:t>water</a:t>
            </a: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Ovaal 12"/>
          <p:cNvSpPr/>
          <p:nvPr/>
        </p:nvSpPr>
        <p:spPr>
          <a:xfrm>
            <a:off x="3568541" y="5270784"/>
            <a:ext cx="2337848" cy="556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rPr>
              <a:t>koolstofdioxide</a:t>
            </a:r>
          </a:p>
        </p:txBody>
      </p:sp>
      <p:sp>
        <p:nvSpPr>
          <p:cNvPr id="14" name="Ovaal 13"/>
          <p:cNvSpPr/>
          <p:nvPr/>
        </p:nvSpPr>
        <p:spPr>
          <a:xfrm>
            <a:off x="6343750" y="5227380"/>
            <a:ext cx="1611983" cy="6184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rPr>
              <a:t>zonlicht</a:t>
            </a:r>
          </a:p>
        </p:txBody>
      </p:sp>
      <p:sp>
        <p:nvSpPr>
          <p:cNvPr id="15" name="Ovaal 14"/>
          <p:cNvSpPr/>
          <p:nvPr/>
        </p:nvSpPr>
        <p:spPr>
          <a:xfrm>
            <a:off x="8484125" y="5227380"/>
            <a:ext cx="1263191" cy="5184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white"/>
                </a:solidFill>
                <a:effectLst/>
                <a:uLnTx/>
                <a:uFillTx/>
                <a:latin typeface="Calibri" panose="020F0502020204030204"/>
                <a:ea typeface="+mn-ea"/>
                <a:cs typeface="+mn-cs"/>
                <a:sym typeface="Wingdings" panose="05000000000000000000" pitchFamily="2" charset="2"/>
              </a:rPr>
              <a:t>suikers</a:t>
            </a: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7259030"/>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1472</TotalTime>
  <Words>269</Words>
  <Application>Microsoft Office PowerPoint</Application>
  <PresentationFormat>Breedbeeld</PresentationFormat>
  <Paragraphs>98</Paragraphs>
  <Slides>13</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13</vt:i4>
      </vt:variant>
    </vt:vector>
  </HeadingPairs>
  <TitlesOfParts>
    <vt:vector size="19" baseType="lpstr">
      <vt:lpstr>Arial</vt:lpstr>
      <vt:lpstr>Calibri</vt:lpstr>
      <vt:lpstr>Calibri Light</vt:lpstr>
      <vt:lpstr>Verdana</vt:lpstr>
      <vt:lpstr>Wingdings</vt:lpstr>
      <vt:lpstr>Kantoorthema</vt:lpstr>
      <vt:lpstr>Groeifactoren </vt:lpstr>
      <vt:lpstr>Groeifactor Lucht</vt:lpstr>
      <vt:lpstr>Relatieve luchtvochtigheid</vt:lpstr>
      <vt:lpstr>Relatieve luchtvochtigheid</vt:lpstr>
      <vt:lpstr>PowerPoint-presentatie</vt:lpstr>
      <vt:lpstr>PowerPoint-presentatie</vt:lpstr>
      <vt:lpstr>Groeifactoren</vt:lpstr>
      <vt:lpstr>Groeifactor Temperatuur</vt:lpstr>
      <vt:lpstr>PowerPoint-presentatie</vt:lpstr>
      <vt:lpstr>Temperatuur als invloed op de knopvorming:</vt:lpstr>
      <vt:lpstr>Groeifactoren</vt:lpstr>
      <vt:lpstr>Groeifactor Water</vt:lpstr>
      <vt:lpstr>Vuistregels bij het water geven van planten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Groeifactoren Lucht en licht.</dc:title>
  <dc:creator>lieke jansen</dc:creator>
  <cp:lastModifiedBy>Coby van Otterdijk</cp:lastModifiedBy>
  <cp:revision>86</cp:revision>
  <dcterms:created xsi:type="dcterms:W3CDTF">2015-03-03T13:11:49Z</dcterms:created>
  <dcterms:modified xsi:type="dcterms:W3CDTF">2018-01-08T10:59:43Z</dcterms:modified>
</cp:coreProperties>
</file>